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50"/>
  </p:notesMasterIdLst>
  <p:sldIdLst>
    <p:sldId id="351" r:id="rId3"/>
    <p:sldId id="295" r:id="rId4"/>
    <p:sldId id="259" r:id="rId5"/>
    <p:sldId id="296" r:id="rId6"/>
    <p:sldId id="299" r:id="rId7"/>
    <p:sldId id="298" r:id="rId8"/>
    <p:sldId id="302" r:id="rId9"/>
    <p:sldId id="257" r:id="rId10"/>
    <p:sldId id="301" r:id="rId11"/>
    <p:sldId id="297" r:id="rId12"/>
    <p:sldId id="303" r:id="rId13"/>
    <p:sldId id="304" r:id="rId14"/>
    <p:sldId id="262" r:id="rId15"/>
    <p:sldId id="305" r:id="rId16"/>
    <p:sldId id="333" r:id="rId17"/>
    <p:sldId id="335" r:id="rId18"/>
    <p:sldId id="306" r:id="rId19"/>
    <p:sldId id="323" r:id="rId20"/>
    <p:sldId id="316" r:id="rId21"/>
    <p:sldId id="317" r:id="rId22"/>
    <p:sldId id="318" r:id="rId23"/>
    <p:sldId id="321" r:id="rId24"/>
    <p:sldId id="324" r:id="rId25"/>
    <p:sldId id="322" r:id="rId26"/>
    <p:sldId id="325" r:id="rId27"/>
    <p:sldId id="326" r:id="rId28"/>
    <p:sldId id="342" r:id="rId29"/>
    <p:sldId id="341" r:id="rId30"/>
    <p:sldId id="343" r:id="rId31"/>
    <p:sldId id="344" r:id="rId32"/>
    <p:sldId id="345" r:id="rId33"/>
    <p:sldId id="327" r:id="rId34"/>
    <p:sldId id="328" r:id="rId35"/>
    <p:sldId id="329" r:id="rId36"/>
    <p:sldId id="330" r:id="rId37"/>
    <p:sldId id="331" r:id="rId38"/>
    <p:sldId id="334" r:id="rId39"/>
    <p:sldId id="337" r:id="rId40"/>
    <p:sldId id="338" r:id="rId41"/>
    <p:sldId id="270" r:id="rId42"/>
    <p:sldId id="256" r:id="rId43"/>
    <p:sldId id="309" r:id="rId44"/>
    <p:sldId id="310" r:id="rId45"/>
    <p:sldId id="346" r:id="rId46"/>
    <p:sldId id="349" r:id="rId47"/>
    <p:sldId id="348" r:id="rId48"/>
    <p:sldId id="350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Quicksand" panose="020B0604020202020204" charset="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8E23"/>
    <a:srgbClr val="39C0BA"/>
    <a:srgbClr val="2E3037"/>
    <a:srgbClr val="202328"/>
    <a:srgbClr val="141619"/>
    <a:srgbClr val="D86613"/>
    <a:srgbClr val="FFD966"/>
    <a:srgbClr val="FF6B66"/>
    <a:srgbClr val="2496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 autoAdjust="0"/>
    <p:restoredTop sz="90106" autoAdjust="0"/>
  </p:normalViewPr>
  <p:slideViewPr>
    <p:cSldViewPr snapToGrid="0">
      <p:cViewPr varScale="1">
        <p:scale>
          <a:sx n="135" d="100"/>
          <a:sy n="135" d="100"/>
        </p:scale>
        <p:origin x="88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42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31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11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90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477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63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4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2537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06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36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198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6105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89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173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5950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810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834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341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99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63b484949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63b484949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667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098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435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0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993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06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2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12857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40639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378" lvl="1" indent="-40639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566" lvl="2" indent="-40639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754" lvl="3" indent="-40639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5943" lvl="4" indent="-40639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132" lvl="5" indent="-40639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320" lvl="6" indent="-40639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509" lvl="7" indent="-40639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697" lvl="8" indent="-40639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716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41909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378" lvl="1" indent="-38099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566" lvl="2" indent="-38099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754" lvl="3" indent="-34289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5943" lvl="4" indent="-34289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132" lvl="5" indent="-34289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320" lvl="6" indent="-34289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509" lvl="7" indent="-34289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697" lvl="8" indent="-34289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9181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378" lvl="1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566" lvl="2" indent="-35559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754" lvl="3" indent="-35559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2" lvl="5" indent="-35559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378" lvl="1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566" lvl="2" indent="-35559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754" lvl="3" indent="-35559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2" lvl="5" indent="-35559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08939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39386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228594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68938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3328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02380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7423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3955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unsplash.com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4" y="2233519"/>
            <a:ext cx="742813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Evaluación</a:t>
            </a:r>
            <a:r>
              <a:rPr lang="en-US" sz="3600" dirty="0"/>
              <a:t> de las </a:t>
            </a:r>
            <a:r>
              <a:rPr lang="en-US" sz="3600" dirty="0" err="1"/>
              <a:t>Políticas</a:t>
            </a:r>
            <a:r>
              <a:rPr lang="en-US" sz="3600" dirty="0"/>
              <a:t> de </a:t>
            </a:r>
            <a:r>
              <a:rPr lang="en-US" sz="3600" dirty="0" err="1"/>
              <a:t>Orquestación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Rendimiento</a:t>
            </a:r>
            <a:r>
              <a:rPr lang="en-US" sz="3600" dirty="0"/>
              <a:t> de las </a:t>
            </a:r>
            <a:r>
              <a:rPr lang="en-US" sz="3600" dirty="0" err="1"/>
              <a:t>Aplicaciones</a:t>
            </a:r>
            <a:r>
              <a:rPr lang="en-US" sz="3600" dirty="0"/>
              <a:t> Serverless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Escalado de las aplicaciones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Formas de escalar aplicaciones en la nube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285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99A822C-3B8B-48EE-9A4C-0D2EB32B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Escalado de aplicaciones clásico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D7BB48-30D7-4A6F-9A17-E93CFFABA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835C8BB-F493-4FCF-B42B-5857441C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9151" y="4218609"/>
            <a:ext cx="721091" cy="619125"/>
          </a:xfrm>
          <a:prstGeom prst="rect">
            <a:avLst/>
          </a:prstGeom>
          <a:solidFill>
            <a:schemeClr val="dk1"/>
          </a:solidFill>
        </p:spPr>
      </p:pic>
      <p:pic>
        <p:nvPicPr>
          <p:cNvPr id="16" name="Gráfico 15" descr="Flecha arriba con relleno sólido">
            <a:extLst>
              <a:ext uri="{FF2B5EF4-FFF2-40B4-BE49-F238E27FC236}">
                <a16:creationId xmlns:a16="http://schemas.microsoft.com/office/drawing/2014/main" id="{152EB8EB-B132-4E9B-9CEC-15796B985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8122" y="1583551"/>
            <a:ext cx="914400" cy="280554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7108042-B64B-45DA-94F3-B7E0F36BD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94924" y="3062573"/>
            <a:ext cx="1049544" cy="901133"/>
          </a:xfrm>
          <a:prstGeom prst="rect">
            <a:avLst/>
          </a:prstGeom>
          <a:solidFill>
            <a:schemeClr val="dk1"/>
          </a:solidFill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1975B35-DBC3-4B46-B9CB-19BD2898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0572" y="1583551"/>
            <a:ext cx="1425724" cy="1224119"/>
          </a:xfrm>
          <a:prstGeom prst="rect">
            <a:avLst/>
          </a:prstGeom>
          <a:solidFill>
            <a:schemeClr val="dk1"/>
          </a:solidFill>
        </p:spPr>
      </p:pic>
      <p:sp>
        <p:nvSpPr>
          <p:cNvPr id="19" name="Título 5">
            <a:extLst>
              <a:ext uri="{FF2B5EF4-FFF2-40B4-BE49-F238E27FC236}">
                <a16:creationId xmlns:a16="http://schemas.microsoft.com/office/drawing/2014/main" id="{71D4F950-AF21-4002-9E30-0F5A831E0966}"/>
              </a:ext>
            </a:extLst>
          </p:cNvPr>
          <p:cNvSpPr txBox="1">
            <a:spLocks/>
          </p:cNvSpPr>
          <p:nvPr/>
        </p:nvSpPr>
        <p:spPr>
          <a:xfrm>
            <a:off x="2475267" y="1066600"/>
            <a:ext cx="9967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Vertical</a:t>
            </a:r>
            <a:endParaRPr lang="es-ES" dirty="0"/>
          </a:p>
        </p:txBody>
      </p:sp>
      <p:pic>
        <p:nvPicPr>
          <p:cNvPr id="20" name="Gráfico 19" descr="Flecha arriba con relleno sólido">
            <a:extLst>
              <a:ext uri="{FF2B5EF4-FFF2-40B4-BE49-F238E27FC236}">
                <a16:creationId xmlns:a16="http://schemas.microsoft.com/office/drawing/2014/main" id="{430038F2-6582-4745-9B57-47A4F9EB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588122" y="2032189"/>
            <a:ext cx="914400" cy="2805545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AC07E5E-D7A9-4F8B-88D8-5BB29998D14A}"/>
              </a:ext>
            </a:extLst>
          </p:cNvPr>
          <p:cNvCxnSpPr>
            <a:cxnSpLocks/>
          </p:cNvCxnSpPr>
          <p:nvPr/>
        </p:nvCxnSpPr>
        <p:spPr>
          <a:xfrm>
            <a:off x="952500" y="883920"/>
            <a:ext cx="8191500" cy="10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A6FA8196-8CC9-42BC-8DB6-0F8E148E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15389" y="2900721"/>
            <a:ext cx="721091" cy="619125"/>
          </a:xfrm>
          <a:prstGeom prst="rect">
            <a:avLst/>
          </a:prstGeom>
          <a:solidFill>
            <a:schemeClr val="dk1"/>
          </a:solidFill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6DF79C2-18AF-4552-8EAB-74CB7D62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92914" y="2900720"/>
            <a:ext cx="721091" cy="619125"/>
          </a:xfrm>
          <a:prstGeom prst="rect">
            <a:avLst/>
          </a:prstGeom>
          <a:solidFill>
            <a:schemeClr val="dk1"/>
          </a:solidFill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713EFB2-D870-4D33-A0AF-7345EF90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07846" y="2900721"/>
            <a:ext cx="721091" cy="619125"/>
          </a:xfrm>
          <a:prstGeom prst="rect">
            <a:avLst/>
          </a:prstGeom>
          <a:solidFill>
            <a:schemeClr val="dk1"/>
          </a:solidFill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78C8992-F206-4BB0-B62A-6CA1BD4E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77984" y="1946587"/>
            <a:ext cx="721091" cy="619125"/>
          </a:xfrm>
          <a:prstGeom prst="rect">
            <a:avLst/>
          </a:prstGeom>
          <a:solidFill>
            <a:schemeClr val="dk1"/>
          </a:solidFill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AFF34E0-9B96-4F55-832E-9CCE7B66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92915" y="1945814"/>
            <a:ext cx="721091" cy="619125"/>
          </a:xfrm>
          <a:prstGeom prst="rect">
            <a:avLst/>
          </a:prstGeom>
          <a:solidFill>
            <a:schemeClr val="dk1"/>
          </a:solidFill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E647EC1-362A-47DA-9A44-6894E360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07846" y="1952626"/>
            <a:ext cx="721091" cy="619125"/>
          </a:xfrm>
          <a:prstGeom prst="rect">
            <a:avLst/>
          </a:prstGeom>
          <a:solidFill>
            <a:schemeClr val="dk1"/>
          </a:solidFill>
        </p:spPr>
      </p:pic>
      <p:sp>
        <p:nvSpPr>
          <p:cNvPr id="34" name="Título 5">
            <a:extLst>
              <a:ext uri="{FF2B5EF4-FFF2-40B4-BE49-F238E27FC236}">
                <a16:creationId xmlns:a16="http://schemas.microsoft.com/office/drawing/2014/main" id="{778C0D8A-0300-4F54-A767-C999D16B4297}"/>
              </a:ext>
            </a:extLst>
          </p:cNvPr>
          <p:cNvSpPr txBox="1">
            <a:spLocks/>
          </p:cNvSpPr>
          <p:nvPr/>
        </p:nvSpPr>
        <p:spPr>
          <a:xfrm>
            <a:off x="6396011" y="1044500"/>
            <a:ext cx="1287973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Horizontal</a:t>
            </a:r>
            <a:endParaRPr lang="es-ES" dirty="0"/>
          </a:p>
        </p:txBody>
      </p:sp>
      <p:pic>
        <p:nvPicPr>
          <p:cNvPr id="35" name="Gráfico 34" descr="Flecha arriba con relleno sólido">
            <a:extLst>
              <a:ext uri="{FF2B5EF4-FFF2-40B4-BE49-F238E27FC236}">
                <a16:creationId xmlns:a16="http://schemas.microsoft.com/office/drawing/2014/main" id="{17AEC50D-435F-4368-99BF-C30F11C82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884101" y="2717848"/>
            <a:ext cx="914400" cy="2805545"/>
          </a:xfrm>
          <a:prstGeom prst="rect">
            <a:avLst/>
          </a:prstGeom>
        </p:spPr>
      </p:pic>
      <p:pic>
        <p:nvPicPr>
          <p:cNvPr id="36" name="Gráfico 35" descr="Flecha arriba con relleno sólido">
            <a:extLst>
              <a:ext uri="{FF2B5EF4-FFF2-40B4-BE49-F238E27FC236}">
                <a16:creationId xmlns:a16="http://schemas.microsoft.com/office/drawing/2014/main" id="{2F4A5C46-AFA6-4E80-A046-B9C3EDE5D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333170" y="2717847"/>
            <a:ext cx="914400" cy="2805545"/>
          </a:xfrm>
          <a:prstGeom prst="rect">
            <a:avLst/>
          </a:prstGeom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FB8A4906-DA54-4B80-BCA9-DCC227B24DAD}"/>
              </a:ext>
            </a:extLst>
          </p:cNvPr>
          <p:cNvCxnSpPr>
            <a:cxnSpLocks/>
          </p:cNvCxnSpPr>
          <p:nvPr/>
        </p:nvCxnSpPr>
        <p:spPr>
          <a:xfrm flipV="1">
            <a:off x="4931564" y="1389499"/>
            <a:ext cx="0" cy="343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áfico 2" descr="Hinzufügen con relleno sólido">
            <a:extLst>
              <a:ext uri="{FF2B5EF4-FFF2-40B4-BE49-F238E27FC236}">
                <a16:creationId xmlns:a16="http://schemas.microsoft.com/office/drawing/2014/main" id="{8345AE3E-FEF6-4F71-97F3-18149A1DF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3290">
            <a:off x="2036547" y="3911285"/>
            <a:ext cx="1233771" cy="1233771"/>
          </a:xfrm>
          <a:prstGeom prst="rect">
            <a:avLst/>
          </a:prstGeom>
        </p:spPr>
      </p:pic>
      <p:pic>
        <p:nvPicPr>
          <p:cNvPr id="23" name="Gráfico 22" descr="Hinzufügen con relleno sólido">
            <a:extLst>
              <a:ext uri="{FF2B5EF4-FFF2-40B4-BE49-F238E27FC236}">
                <a16:creationId xmlns:a16="http://schemas.microsoft.com/office/drawing/2014/main" id="{338BDAFF-64D1-4C48-9A41-CF44663E3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3290">
            <a:off x="1772651" y="2652677"/>
            <a:ext cx="1694090" cy="16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99A822C-3B8B-48EE-9A4C-0D2EB32B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Escalado de aplicaciones en contenedores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D7BB48-30D7-4A6F-9A17-E93CFFABA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84EE685-8AFD-4175-9B65-2D0B1213340E}"/>
              </a:ext>
            </a:extLst>
          </p:cNvPr>
          <p:cNvCxnSpPr>
            <a:cxnSpLocks/>
          </p:cNvCxnSpPr>
          <p:nvPr/>
        </p:nvCxnSpPr>
        <p:spPr>
          <a:xfrm flipH="1" flipV="1">
            <a:off x="1333500" y="1208167"/>
            <a:ext cx="2774155" cy="150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CD5A12C-D17D-4D27-BCF2-8B39C5534032}"/>
              </a:ext>
            </a:extLst>
          </p:cNvPr>
          <p:cNvCxnSpPr>
            <a:cxnSpLocks/>
          </p:cNvCxnSpPr>
          <p:nvPr/>
        </p:nvCxnSpPr>
        <p:spPr>
          <a:xfrm>
            <a:off x="1333499" y="1208166"/>
            <a:ext cx="0" cy="297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2593B5A-440B-4A3C-A325-F9C55981C4FB}"/>
              </a:ext>
            </a:extLst>
          </p:cNvPr>
          <p:cNvCxnSpPr>
            <a:cxnSpLocks/>
          </p:cNvCxnSpPr>
          <p:nvPr/>
        </p:nvCxnSpPr>
        <p:spPr>
          <a:xfrm>
            <a:off x="8523156" y="1208166"/>
            <a:ext cx="0" cy="297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A0868C8-824A-481B-B0D7-14AAA8BCD2CD}"/>
              </a:ext>
            </a:extLst>
          </p:cNvPr>
          <p:cNvCxnSpPr>
            <a:cxnSpLocks/>
          </p:cNvCxnSpPr>
          <p:nvPr/>
        </p:nvCxnSpPr>
        <p:spPr>
          <a:xfrm flipH="1">
            <a:off x="1333499" y="4179966"/>
            <a:ext cx="71896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CD2E19-406D-4B6F-9BDC-B1C26EB55C88}"/>
              </a:ext>
            </a:extLst>
          </p:cNvPr>
          <p:cNvSpPr txBox="1"/>
          <p:nvPr/>
        </p:nvSpPr>
        <p:spPr>
          <a:xfrm>
            <a:off x="4839935" y="1056123"/>
            <a:ext cx="171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Quicksand" panose="020B0604020202020204" charset="0"/>
              </a:rPr>
              <a:t>Clúster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61D99B3A-F5B1-49F9-9B08-7DC7CA27795C}"/>
              </a:ext>
            </a:extLst>
          </p:cNvPr>
          <p:cNvCxnSpPr>
            <a:cxnSpLocks/>
          </p:cNvCxnSpPr>
          <p:nvPr/>
        </p:nvCxnSpPr>
        <p:spPr>
          <a:xfrm flipH="1">
            <a:off x="5726811" y="1208164"/>
            <a:ext cx="2796346" cy="75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09D8A00-8AC7-47FB-BE91-87888CAC001A}"/>
              </a:ext>
            </a:extLst>
          </p:cNvPr>
          <p:cNvCxnSpPr>
            <a:cxnSpLocks/>
          </p:cNvCxnSpPr>
          <p:nvPr/>
        </p:nvCxnSpPr>
        <p:spPr>
          <a:xfrm flipH="1">
            <a:off x="1921187" y="1918497"/>
            <a:ext cx="30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B0D0E4C9-F1E2-455C-9166-02E8109D17FE}"/>
              </a:ext>
            </a:extLst>
          </p:cNvPr>
          <p:cNvCxnSpPr>
            <a:cxnSpLocks/>
          </p:cNvCxnSpPr>
          <p:nvPr/>
        </p:nvCxnSpPr>
        <p:spPr>
          <a:xfrm flipH="1">
            <a:off x="1921187" y="3732057"/>
            <a:ext cx="1409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A12EFC8D-D2D9-4450-8AF6-124E427BB083}"/>
              </a:ext>
            </a:extLst>
          </p:cNvPr>
          <p:cNvCxnSpPr>
            <a:cxnSpLocks/>
          </p:cNvCxnSpPr>
          <p:nvPr/>
        </p:nvCxnSpPr>
        <p:spPr>
          <a:xfrm>
            <a:off x="1921187" y="1918497"/>
            <a:ext cx="0" cy="181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7393E758-79C3-46BF-A984-0C002C8E3A7C}"/>
              </a:ext>
            </a:extLst>
          </p:cNvPr>
          <p:cNvCxnSpPr>
            <a:cxnSpLocks/>
          </p:cNvCxnSpPr>
          <p:nvPr/>
        </p:nvCxnSpPr>
        <p:spPr>
          <a:xfrm>
            <a:off x="3330887" y="1918497"/>
            <a:ext cx="0" cy="181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60BCBD4-8546-4F90-B259-171F2C1D907E}"/>
              </a:ext>
            </a:extLst>
          </p:cNvPr>
          <p:cNvSpPr txBox="1"/>
          <p:nvPr/>
        </p:nvSpPr>
        <p:spPr>
          <a:xfrm>
            <a:off x="2321238" y="1764607"/>
            <a:ext cx="171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Quicksand" panose="020B0604020202020204" charset="0"/>
              </a:rPr>
              <a:t>Nodo</a:t>
            </a: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E9C39708-BFFF-4E4E-83EE-9B031523AE14}"/>
              </a:ext>
            </a:extLst>
          </p:cNvPr>
          <p:cNvCxnSpPr>
            <a:cxnSpLocks/>
          </p:cNvCxnSpPr>
          <p:nvPr/>
        </p:nvCxnSpPr>
        <p:spPr>
          <a:xfrm flipH="1">
            <a:off x="4263576" y="1907544"/>
            <a:ext cx="30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AE8A60F9-D3DE-4057-8F83-6BA018ECC16C}"/>
              </a:ext>
            </a:extLst>
          </p:cNvPr>
          <p:cNvCxnSpPr>
            <a:cxnSpLocks/>
          </p:cNvCxnSpPr>
          <p:nvPr/>
        </p:nvCxnSpPr>
        <p:spPr>
          <a:xfrm>
            <a:off x="4263576" y="1907544"/>
            <a:ext cx="0" cy="181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2BE54437-9434-495F-BE05-BC59BF312ED3}"/>
              </a:ext>
            </a:extLst>
          </p:cNvPr>
          <p:cNvCxnSpPr>
            <a:cxnSpLocks/>
          </p:cNvCxnSpPr>
          <p:nvPr/>
        </p:nvCxnSpPr>
        <p:spPr>
          <a:xfrm>
            <a:off x="5673276" y="1907544"/>
            <a:ext cx="0" cy="181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62A3CC4-E0F5-4A27-A2BA-6F40FD706E93}"/>
              </a:ext>
            </a:extLst>
          </p:cNvPr>
          <p:cNvSpPr txBox="1"/>
          <p:nvPr/>
        </p:nvSpPr>
        <p:spPr>
          <a:xfrm>
            <a:off x="4663627" y="1753654"/>
            <a:ext cx="171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Quicksand" panose="020B0604020202020204" charset="0"/>
              </a:rPr>
              <a:t>Nodo</a:t>
            </a:r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A33F4067-9823-490A-A0A7-960156FC18C2}"/>
              </a:ext>
            </a:extLst>
          </p:cNvPr>
          <p:cNvCxnSpPr>
            <a:cxnSpLocks/>
          </p:cNvCxnSpPr>
          <p:nvPr/>
        </p:nvCxnSpPr>
        <p:spPr>
          <a:xfrm flipH="1">
            <a:off x="5368476" y="1907544"/>
            <a:ext cx="30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A3690DA3-E9CA-4D02-91E8-696AB78F5FF0}"/>
              </a:ext>
            </a:extLst>
          </p:cNvPr>
          <p:cNvCxnSpPr>
            <a:cxnSpLocks/>
          </p:cNvCxnSpPr>
          <p:nvPr/>
        </p:nvCxnSpPr>
        <p:spPr>
          <a:xfrm flipH="1">
            <a:off x="4263576" y="3721104"/>
            <a:ext cx="1409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C4DB03CF-C1C4-43A9-BFAD-D9F035B5D5A9}"/>
              </a:ext>
            </a:extLst>
          </p:cNvPr>
          <p:cNvCxnSpPr>
            <a:cxnSpLocks/>
          </p:cNvCxnSpPr>
          <p:nvPr/>
        </p:nvCxnSpPr>
        <p:spPr>
          <a:xfrm flipH="1">
            <a:off x="6436284" y="1913678"/>
            <a:ext cx="30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427838E2-1A81-42BF-862B-54864AA19D3A}"/>
              </a:ext>
            </a:extLst>
          </p:cNvPr>
          <p:cNvCxnSpPr>
            <a:cxnSpLocks/>
          </p:cNvCxnSpPr>
          <p:nvPr/>
        </p:nvCxnSpPr>
        <p:spPr>
          <a:xfrm flipH="1">
            <a:off x="6436284" y="3725429"/>
            <a:ext cx="1409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FF6B4AB6-B9F2-43CD-9D05-F036DF228086}"/>
              </a:ext>
            </a:extLst>
          </p:cNvPr>
          <p:cNvCxnSpPr>
            <a:cxnSpLocks/>
          </p:cNvCxnSpPr>
          <p:nvPr/>
        </p:nvCxnSpPr>
        <p:spPr>
          <a:xfrm>
            <a:off x="6436284" y="1913678"/>
            <a:ext cx="0" cy="181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4BD9B338-FA39-4AD1-99C0-BD34C6C34E67}"/>
              </a:ext>
            </a:extLst>
          </p:cNvPr>
          <p:cNvCxnSpPr>
            <a:cxnSpLocks/>
          </p:cNvCxnSpPr>
          <p:nvPr/>
        </p:nvCxnSpPr>
        <p:spPr>
          <a:xfrm>
            <a:off x="7845984" y="1913678"/>
            <a:ext cx="0" cy="1813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47D0690-E472-48F2-AECF-BEF685E0B26C}"/>
              </a:ext>
            </a:extLst>
          </p:cNvPr>
          <p:cNvSpPr txBox="1"/>
          <p:nvPr/>
        </p:nvSpPr>
        <p:spPr>
          <a:xfrm>
            <a:off x="6799243" y="1750013"/>
            <a:ext cx="171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Quicksand" panose="020B0604020202020204" charset="0"/>
              </a:rPr>
              <a:t>Nodo</a:t>
            </a:r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98E11CF-DFE8-4599-8624-FD3A34543FC9}"/>
              </a:ext>
            </a:extLst>
          </p:cNvPr>
          <p:cNvCxnSpPr>
            <a:cxnSpLocks/>
          </p:cNvCxnSpPr>
          <p:nvPr/>
        </p:nvCxnSpPr>
        <p:spPr>
          <a:xfrm flipH="1">
            <a:off x="7542612" y="1912932"/>
            <a:ext cx="30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oogle Shape;1073;p47">
            <a:extLst>
              <a:ext uri="{FF2B5EF4-FFF2-40B4-BE49-F238E27FC236}">
                <a16:creationId xmlns:a16="http://schemas.microsoft.com/office/drawing/2014/main" id="{F612A5E8-D808-40B2-AB1D-0369C1F4FB3E}"/>
              </a:ext>
            </a:extLst>
          </p:cNvPr>
          <p:cNvGrpSpPr/>
          <p:nvPr/>
        </p:nvGrpSpPr>
        <p:grpSpPr>
          <a:xfrm>
            <a:off x="2025735" y="2177578"/>
            <a:ext cx="578736" cy="547195"/>
            <a:chOff x="4556450" y="4963575"/>
            <a:chExt cx="548025" cy="498100"/>
          </a:xfrm>
          <a:solidFill>
            <a:schemeClr val="accent4">
              <a:lumMod val="75000"/>
            </a:schemeClr>
          </a:solidFill>
        </p:grpSpPr>
        <p:sp>
          <p:nvSpPr>
            <p:cNvPr id="79" name="Google Shape;1074;p47">
              <a:extLst>
                <a:ext uri="{FF2B5EF4-FFF2-40B4-BE49-F238E27FC236}">
                  <a16:creationId xmlns:a16="http://schemas.microsoft.com/office/drawing/2014/main" id="{CC268ED5-0FAC-482F-BBC2-7B3135965586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75;p47">
              <a:extLst>
                <a:ext uri="{FF2B5EF4-FFF2-40B4-BE49-F238E27FC236}">
                  <a16:creationId xmlns:a16="http://schemas.microsoft.com/office/drawing/2014/main" id="{A2A522BC-B6F4-411B-9388-0B58460289FF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76;p47">
              <a:extLst>
                <a:ext uri="{FF2B5EF4-FFF2-40B4-BE49-F238E27FC236}">
                  <a16:creationId xmlns:a16="http://schemas.microsoft.com/office/drawing/2014/main" id="{DCCB1673-108A-4226-9176-D992CAEE1C79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77;p47">
              <a:extLst>
                <a:ext uri="{FF2B5EF4-FFF2-40B4-BE49-F238E27FC236}">
                  <a16:creationId xmlns:a16="http://schemas.microsoft.com/office/drawing/2014/main" id="{C8DBCF56-7C48-4151-BA75-18E4012D2153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078;p47">
              <a:extLst>
                <a:ext uri="{FF2B5EF4-FFF2-40B4-BE49-F238E27FC236}">
                  <a16:creationId xmlns:a16="http://schemas.microsoft.com/office/drawing/2014/main" id="{60CF1C27-1F5C-44E0-9539-C629CCC84027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073;p47">
            <a:extLst>
              <a:ext uri="{FF2B5EF4-FFF2-40B4-BE49-F238E27FC236}">
                <a16:creationId xmlns:a16="http://schemas.microsoft.com/office/drawing/2014/main" id="{E6D538AF-BADF-477F-8ADE-E6BFD2481563}"/>
              </a:ext>
            </a:extLst>
          </p:cNvPr>
          <p:cNvGrpSpPr/>
          <p:nvPr/>
        </p:nvGrpSpPr>
        <p:grpSpPr>
          <a:xfrm>
            <a:off x="2672331" y="2162156"/>
            <a:ext cx="578736" cy="547195"/>
            <a:chOff x="4556450" y="4963575"/>
            <a:chExt cx="548025" cy="498100"/>
          </a:xfrm>
          <a:solidFill>
            <a:schemeClr val="accent3">
              <a:lumMod val="75000"/>
            </a:schemeClr>
          </a:solidFill>
        </p:grpSpPr>
        <p:sp>
          <p:nvSpPr>
            <p:cNvPr id="97" name="Google Shape;1074;p47">
              <a:extLst>
                <a:ext uri="{FF2B5EF4-FFF2-40B4-BE49-F238E27FC236}">
                  <a16:creationId xmlns:a16="http://schemas.microsoft.com/office/drawing/2014/main" id="{0DF4CF4E-95D5-4AB2-8AD0-B0636BE48F13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5;p47">
              <a:extLst>
                <a:ext uri="{FF2B5EF4-FFF2-40B4-BE49-F238E27FC236}">
                  <a16:creationId xmlns:a16="http://schemas.microsoft.com/office/drawing/2014/main" id="{5AEA5484-E65F-4837-94C4-248BD64E13F6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76;p47">
              <a:extLst>
                <a:ext uri="{FF2B5EF4-FFF2-40B4-BE49-F238E27FC236}">
                  <a16:creationId xmlns:a16="http://schemas.microsoft.com/office/drawing/2014/main" id="{C1CFBC67-C7A1-417B-B33F-A579F97089F6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77;p47">
              <a:extLst>
                <a:ext uri="{FF2B5EF4-FFF2-40B4-BE49-F238E27FC236}">
                  <a16:creationId xmlns:a16="http://schemas.microsoft.com/office/drawing/2014/main" id="{BFFD9215-9994-47A7-9C6F-5324413CC844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78;p47">
              <a:extLst>
                <a:ext uri="{FF2B5EF4-FFF2-40B4-BE49-F238E27FC236}">
                  <a16:creationId xmlns:a16="http://schemas.microsoft.com/office/drawing/2014/main" id="{C2D2D2D5-41EE-46C1-AD39-D48BDBD868B9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grp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73;p47">
            <a:extLst>
              <a:ext uri="{FF2B5EF4-FFF2-40B4-BE49-F238E27FC236}">
                <a16:creationId xmlns:a16="http://schemas.microsoft.com/office/drawing/2014/main" id="{2434CDAB-7952-47CA-A8B4-0071990EC32E}"/>
              </a:ext>
            </a:extLst>
          </p:cNvPr>
          <p:cNvGrpSpPr/>
          <p:nvPr/>
        </p:nvGrpSpPr>
        <p:grpSpPr>
          <a:xfrm>
            <a:off x="2024826" y="2827507"/>
            <a:ext cx="578736" cy="547195"/>
            <a:chOff x="4556450" y="4963575"/>
            <a:chExt cx="548025" cy="498100"/>
          </a:xfrm>
        </p:grpSpPr>
        <p:sp>
          <p:nvSpPr>
            <p:cNvPr id="103" name="Google Shape;1074;p47">
              <a:extLst>
                <a:ext uri="{FF2B5EF4-FFF2-40B4-BE49-F238E27FC236}">
                  <a16:creationId xmlns:a16="http://schemas.microsoft.com/office/drawing/2014/main" id="{3EC764A7-E085-445E-BC45-FCC67E5F5B10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75;p47">
              <a:extLst>
                <a:ext uri="{FF2B5EF4-FFF2-40B4-BE49-F238E27FC236}">
                  <a16:creationId xmlns:a16="http://schemas.microsoft.com/office/drawing/2014/main" id="{E6643BA7-FAAE-4F76-B745-B1139F27D1B9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76;p47">
              <a:extLst>
                <a:ext uri="{FF2B5EF4-FFF2-40B4-BE49-F238E27FC236}">
                  <a16:creationId xmlns:a16="http://schemas.microsoft.com/office/drawing/2014/main" id="{5BD4501B-C9B3-43C6-B5D6-2542D7938B54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77;p47">
              <a:extLst>
                <a:ext uri="{FF2B5EF4-FFF2-40B4-BE49-F238E27FC236}">
                  <a16:creationId xmlns:a16="http://schemas.microsoft.com/office/drawing/2014/main" id="{9E89E171-8B2D-462C-9220-D8AC7E175AD3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8;p47">
              <a:extLst>
                <a:ext uri="{FF2B5EF4-FFF2-40B4-BE49-F238E27FC236}">
                  <a16:creationId xmlns:a16="http://schemas.microsoft.com/office/drawing/2014/main" id="{91B630F3-D748-4784-9ACF-A63E3CF8198D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73;p47">
            <a:extLst>
              <a:ext uri="{FF2B5EF4-FFF2-40B4-BE49-F238E27FC236}">
                <a16:creationId xmlns:a16="http://schemas.microsoft.com/office/drawing/2014/main" id="{69659B4F-D71C-4110-ABF5-7444F8326ECE}"/>
              </a:ext>
            </a:extLst>
          </p:cNvPr>
          <p:cNvGrpSpPr/>
          <p:nvPr/>
        </p:nvGrpSpPr>
        <p:grpSpPr>
          <a:xfrm>
            <a:off x="2725468" y="2801897"/>
            <a:ext cx="460251" cy="321141"/>
            <a:chOff x="4556450" y="4963575"/>
            <a:chExt cx="548025" cy="498100"/>
          </a:xfrm>
        </p:grpSpPr>
        <p:sp>
          <p:nvSpPr>
            <p:cNvPr id="109" name="Google Shape;1074;p47">
              <a:extLst>
                <a:ext uri="{FF2B5EF4-FFF2-40B4-BE49-F238E27FC236}">
                  <a16:creationId xmlns:a16="http://schemas.microsoft.com/office/drawing/2014/main" id="{FD363B84-0873-43F5-9EE7-74F2D50FBBFD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75;p47">
              <a:extLst>
                <a:ext uri="{FF2B5EF4-FFF2-40B4-BE49-F238E27FC236}">
                  <a16:creationId xmlns:a16="http://schemas.microsoft.com/office/drawing/2014/main" id="{2725C543-2B1C-460F-A592-9EF0C97742BD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76;p47">
              <a:extLst>
                <a:ext uri="{FF2B5EF4-FFF2-40B4-BE49-F238E27FC236}">
                  <a16:creationId xmlns:a16="http://schemas.microsoft.com/office/drawing/2014/main" id="{F6160A81-8C09-4547-896D-D1EDB051B5A0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77;p47">
              <a:extLst>
                <a:ext uri="{FF2B5EF4-FFF2-40B4-BE49-F238E27FC236}">
                  <a16:creationId xmlns:a16="http://schemas.microsoft.com/office/drawing/2014/main" id="{6238EB63-0C77-4FE0-B7DC-8485034A155F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78;p47">
              <a:extLst>
                <a:ext uri="{FF2B5EF4-FFF2-40B4-BE49-F238E27FC236}">
                  <a16:creationId xmlns:a16="http://schemas.microsoft.com/office/drawing/2014/main" id="{98A3E9E7-8883-4727-9770-A469D3CD8284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073;p47">
            <a:extLst>
              <a:ext uri="{FF2B5EF4-FFF2-40B4-BE49-F238E27FC236}">
                <a16:creationId xmlns:a16="http://schemas.microsoft.com/office/drawing/2014/main" id="{8539DBC7-4F73-4259-A7B3-93E8D15B1DA3}"/>
              </a:ext>
            </a:extLst>
          </p:cNvPr>
          <p:cNvGrpSpPr/>
          <p:nvPr/>
        </p:nvGrpSpPr>
        <p:grpSpPr>
          <a:xfrm>
            <a:off x="2717855" y="3230548"/>
            <a:ext cx="460251" cy="321141"/>
            <a:chOff x="4556450" y="4963575"/>
            <a:chExt cx="548025" cy="498100"/>
          </a:xfrm>
        </p:grpSpPr>
        <p:sp>
          <p:nvSpPr>
            <p:cNvPr id="116" name="Google Shape;1074;p47">
              <a:extLst>
                <a:ext uri="{FF2B5EF4-FFF2-40B4-BE49-F238E27FC236}">
                  <a16:creationId xmlns:a16="http://schemas.microsoft.com/office/drawing/2014/main" id="{36AA58E2-EF50-4AC3-B5D6-D4054A80AFFB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75;p47">
              <a:extLst>
                <a:ext uri="{FF2B5EF4-FFF2-40B4-BE49-F238E27FC236}">
                  <a16:creationId xmlns:a16="http://schemas.microsoft.com/office/drawing/2014/main" id="{16E1C311-DD63-4362-B915-915D6151AFA4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76;p47">
              <a:extLst>
                <a:ext uri="{FF2B5EF4-FFF2-40B4-BE49-F238E27FC236}">
                  <a16:creationId xmlns:a16="http://schemas.microsoft.com/office/drawing/2014/main" id="{136BF354-F38D-48D8-B046-E7DB165F9DE1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77;p47">
              <a:extLst>
                <a:ext uri="{FF2B5EF4-FFF2-40B4-BE49-F238E27FC236}">
                  <a16:creationId xmlns:a16="http://schemas.microsoft.com/office/drawing/2014/main" id="{DDF3531D-DE84-40C6-BF43-8FBD7B9ED3AA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78;p47">
              <a:extLst>
                <a:ext uri="{FF2B5EF4-FFF2-40B4-BE49-F238E27FC236}">
                  <a16:creationId xmlns:a16="http://schemas.microsoft.com/office/drawing/2014/main" id="{6BB61808-DE47-4400-BDF7-E10771A35419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073;p47">
            <a:extLst>
              <a:ext uri="{FF2B5EF4-FFF2-40B4-BE49-F238E27FC236}">
                <a16:creationId xmlns:a16="http://schemas.microsoft.com/office/drawing/2014/main" id="{61C28A93-5130-4176-AF5C-C33E7314A64D}"/>
              </a:ext>
            </a:extLst>
          </p:cNvPr>
          <p:cNvGrpSpPr/>
          <p:nvPr/>
        </p:nvGrpSpPr>
        <p:grpSpPr>
          <a:xfrm>
            <a:off x="6378125" y="4491352"/>
            <a:ext cx="486003" cy="393800"/>
            <a:chOff x="4556450" y="4963575"/>
            <a:chExt cx="548025" cy="498100"/>
          </a:xfrm>
        </p:grpSpPr>
        <p:sp>
          <p:nvSpPr>
            <p:cNvPr id="124" name="Google Shape;1074;p47">
              <a:extLst>
                <a:ext uri="{FF2B5EF4-FFF2-40B4-BE49-F238E27FC236}">
                  <a16:creationId xmlns:a16="http://schemas.microsoft.com/office/drawing/2014/main" id="{2CD875EE-E522-47E6-B42E-7EE6A2249252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75;p47">
              <a:extLst>
                <a:ext uri="{FF2B5EF4-FFF2-40B4-BE49-F238E27FC236}">
                  <a16:creationId xmlns:a16="http://schemas.microsoft.com/office/drawing/2014/main" id="{2D594987-D590-40AC-B6F9-97C9B074424A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76;p47">
              <a:extLst>
                <a:ext uri="{FF2B5EF4-FFF2-40B4-BE49-F238E27FC236}">
                  <a16:creationId xmlns:a16="http://schemas.microsoft.com/office/drawing/2014/main" id="{C46ABBCF-474D-4F70-A363-236C7BC9CC7D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77;p47">
              <a:extLst>
                <a:ext uri="{FF2B5EF4-FFF2-40B4-BE49-F238E27FC236}">
                  <a16:creationId xmlns:a16="http://schemas.microsoft.com/office/drawing/2014/main" id="{19262E60-26FA-4324-83C4-32C2B7736EB6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78;p47">
              <a:extLst>
                <a:ext uri="{FF2B5EF4-FFF2-40B4-BE49-F238E27FC236}">
                  <a16:creationId xmlns:a16="http://schemas.microsoft.com/office/drawing/2014/main" id="{55554D15-0FDA-46AD-B9D4-98E61F86DD6E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322A4040-ECFC-4391-802D-F37B599684AF}"/>
              </a:ext>
            </a:extLst>
          </p:cNvPr>
          <p:cNvSpPr txBox="1"/>
          <p:nvPr/>
        </p:nvSpPr>
        <p:spPr>
          <a:xfrm>
            <a:off x="3721905" y="4411939"/>
            <a:ext cx="187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Aplicación, microservicio o función contenerizada</a:t>
            </a:r>
          </a:p>
        </p:txBody>
      </p:sp>
      <p:grpSp>
        <p:nvGrpSpPr>
          <p:cNvPr id="130" name="Google Shape;1073;p47">
            <a:extLst>
              <a:ext uri="{FF2B5EF4-FFF2-40B4-BE49-F238E27FC236}">
                <a16:creationId xmlns:a16="http://schemas.microsoft.com/office/drawing/2014/main" id="{0E709ABE-8046-4D14-8BDB-F7A1F4B44A5F}"/>
              </a:ext>
            </a:extLst>
          </p:cNvPr>
          <p:cNvGrpSpPr/>
          <p:nvPr/>
        </p:nvGrpSpPr>
        <p:grpSpPr>
          <a:xfrm>
            <a:off x="4454217" y="2087657"/>
            <a:ext cx="460251" cy="307778"/>
            <a:chOff x="4556450" y="4963575"/>
            <a:chExt cx="548025" cy="498100"/>
          </a:xfrm>
        </p:grpSpPr>
        <p:sp>
          <p:nvSpPr>
            <p:cNvPr id="131" name="Google Shape;1074;p47">
              <a:extLst>
                <a:ext uri="{FF2B5EF4-FFF2-40B4-BE49-F238E27FC236}">
                  <a16:creationId xmlns:a16="http://schemas.microsoft.com/office/drawing/2014/main" id="{58E6C3B0-70C7-4CE1-B07F-C7B8E3518D5B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75;p47">
              <a:extLst>
                <a:ext uri="{FF2B5EF4-FFF2-40B4-BE49-F238E27FC236}">
                  <a16:creationId xmlns:a16="http://schemas.microsoft.com/office/drawing/2014/main" id="{DC57E4A8-EC65-48A0-B51A-02E1B0B1A87F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76;p47">
              <a:extLst>
                <a:ext uri="{FF2B5EF4-FFF2-40B4-BE49-F238E27FC236}">
                  <a16:creationId xmlns:a16="http://schemas.microsoft.com/office/drawing/2014/main" id="{F7E1E456-51AB-4390-83CF-F2A945EFF697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77;p47">
              <a:extLst>
                <a:ext uri="{FF2B5EF4-FFF2-40B4-BE49-F238E27FC236}">
                  <a16:creationId xmlns:a16="http://schemas.microsoft.com/office/drawing/2014/main" id="{CE0A8E03-AB44-40DC-B2A3-CB8BBE02160A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78;p47">
              <a:extLst>
                <a:ext uri="{FF2B5EF4-FFF2-40B4-BE49-F238E27FC236}">
                  <a16:creationId xmlns:a16="http://schemas.microsoft.com/office/drawing/2014/main" id="{0ABA6056-BB91-4E72-B558-BCF7C7FD5453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073;p47">
            <a:extLst>
              <a:ext uri="{FF2B5EF4-FFF2-40B4-BE49-F238E27FC236}">
                <a16:creationId xmlns:a16="http://schemas.microsoft.com/office/drawing/2014/main" id="{160E8293-CB0E-4DB3-98F2-1C51443A3CBC}"/>
              </a:ext>
            </a:extLst>
          </p:cNvPr>
          <p:cNvGrpSpPr/>
          <p:nvPr/>
        </p:nvGrpSpPr>
        <p:grpSpPr>
          <a:xfrm>
            <a:off x="5029962" y="2087657"/>
            <a:ext cx="460251" cy="307778"/>
            <a:chOff x="4556450" y="4963575"/>
            <a:chExt cx="548025" cy="498100"/>
          </a:xfrm>
        </p:grpSpPr>
        <p:sp>
          <p:nvSpPr>
            <p:cNvPr id="137" name="Google Shape;1074;p47">
              <a:extLst>
                <a:ext uri="{FF2B5EF4-FFF2-40B4-BE49-F238E27FC236}">
                  <a16:creationId xmlns:a16="http://schemas.microsoft.com/office/drawing/2014/main" id="{593D9516-CD72-4327-BCBA-8EBA448528AD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75;p47">
              <a:extLst>
                <a:ext uri="{FF2B5EF4-FFF2-40B4-BE49-F238E27FC236}">
                  <a16:creationId xmlns:a16="http://schemas.microsoft.com/office/drawing/2014/main" id="{68268816-C7F5-47EF-8617-D9781768C1EB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76;p47">
              <a:extLst>
                <a:ext uri="{FF2B5EF4-FFF2-40B4-BE49-F238E27FC236}">
                  <a16:creationId xmlns:a16="http://schemas.microsoft.com/office/drawing/2014/main" id="{A21FF863-DEB9-45D5-867D-3C72E8378031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77;p47">
              <a:extLst>
                <a:ext uri="{FF2B5EF4-FFF2-40B4-BE49-F238E27FC236}">
                  <a16:creationId xmlns:a16="http://schemas.microsoft.com/office/drawing/2014/main" id="{D30BAD7D-2B2A-4B22-B18A-B7B8886DFA3A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78;p47">
              <a:extLst>
                <a:ext uri="{FF2B5EF4-FFF2-40B4-BE49-F238E27FC236}">
                  <a16:creationId xmlns:a16="http://schemas.microsoft.com/office/drawing/2014/main" id="{E60CEEC2-C58C-43F0-A2AD-52C6F9F6F6FB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073;p47">
            <a:extLst>
              <a:ext uri="{FF2B5EF4-FFF2-40B4-BE49-F238E27FC236}">
                <a16:creationId xmlns:a16="http://schemas.microsoft.com/office/drawing/2014/main" id="{9998B692-1610-4376-8A80-27ED39B14924}"/>
              </a:ext>
            </a:extLst>
          </p:cNvPr>
          <p:cNvGrpSpPr/>
          <p:nvPr/>
        </p:nvGrpSpPr>
        <p:grpSpPr>
          <a:xfrm>
            <a:off x="4454217" y="2531209"/>
            <a:ext cx="460251" cy="307778"/>
            <a:chOff x="4556450" y="4963575"/>
            <a:chExt cx="548025" cy="498100"/>
          </a:xfrm>
        </p:grpSpPr>
        <p:sp>
          <p:nvSpPr>
            <p:cNvPr id="143" name="Google Shape;1074;p47">
              <a:extLst>
                <a:ext uri="{FF2B5EF4-FFF2-40B4-BE49-F238E27FC236}">
                  <a16:creationId xmlns:a16="http://schemas.microsoft.com/office/drawing/2014/main" id="{EA7C8D9C-E2C0-410C-9A57-1B5C601ED149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75;p47">
              <a:extLst>
                <a:ext uri="{FF2B5EF4-FFF2-40B4-BE49-F238E27FC236}">
                  <a16:creationId xmlns:a16="http://schemas.microsoft.com/office/drawing/2014/main" id="{A37DD374-B26B-44A7-893E-9D422D9C3581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76;p47">
              <a:extLst>
                <a:ext uri="{FF2B5EF4-FFF2-40B4-BE49-F238E27FC236}">
                  <a16:creationId xmlns:a16="http://schemas.microsoft.com/office/drawing/2014/main" id="{E05543E4-CF24-49AD-A3D0-665CCFD462E3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77;p47">
              <a:extLst>
                <a:ext uri="{FF2B5EF4-FFF2-40B4-BE49-F238E27FC236}">
                  <a16:creationId xmlns:a16="http://schemas.microsoft.com/office/drawing/2014/main" id="{D039EA82-B646-48A8-BBDE-7A7E00EDFC9F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78;p47">
              <a:extLst>
                <a:ext uri="{FF2B5EF4-FFF2-40B4-BE49-F238E27FC236}">
                  <a16:creationId xmlns:a16="http://schemas.microsoft.com/office/drawing/2014/main" id="{AD48314F-D82C-4685-BFB6-1545A49561A0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073;p47">
            <a:extLst>
              <a:ext uri="{FF2B5EF4-FFF2-40B4-BE49-F238E27FC236}">
                <a16:creationId xmlns:a16="http://schemas.microsoft.com/office/drawing/2014/main" id="{F3B50C5A-AF07-406D-B707-C5A70A0B6A82}"/>
              </a:ext>
            </a:extLst>
          </p:cNvPr>
          <p:cNvGrpSpPr/>
          <p:nvPr/>
        </p:nvGrpSpPr>
        <p:grpSpPr>
          <a:xfrm>
            <a:off x="5012961" y="2527620"/>
            <a:ext cx="460251" cy="307778"/>
            <a:chOff x="4556450" y="4963575"/>
            <a:chExt cx="548025" cy="498100"/>
          </a:xfrm>
        </p:grpSpPr>
        <p:sp>
          <p:nvSpPr>
            <p:cNvPr id="149" name="Google Shape;1074;p47">
              <a:extLst>
                <a:ext uri="{FF2B5EF4-FFF2-40B4-BE49-F238E27FC236}">
                  <a16:creationId xmlns:a16="http://schemas.microsoft.com/office/drawing/2014/main" id="{FDAA2095-7B67-42E3-AB1E-3682FA7B65C3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75;p47">
              <a:extLst>
                <a:ext uri="{FF2B5EF4-FFF2-40B4-BE49-F238E27FC236}">
                  <a16:creationId xmlns:a16="http://schemas.microsoft.com/office/drawing/2014/main" id="{A2D4D519-01F5-4521-9C31-5ADB418C470C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76;p47">
              <a:extLst>
                <a:ext uri="{FF2B5EF4-FFF2-40B4-BE49-F238E27FC236}">
                  <a16:creationId xmlns:a16="http://schemas.microsoft.com/office/drawing/2014/main" id="{AD0B83D7-ECAE-4CCD-85EA-F7E6D662E809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77;p47">
              <a:extLst>
                <a:ext uri="{FF2B5EF4-FFF2-40B4-BE49-F238E27FC236}">
                  <a16:creationId xmlns:a16="http://schemas.microsoft.com/office/drawing/2014/main" id="{8B80E293-6BC2-4E0B-81CB-E0FAD218EB25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78;p47">
              <a:extLst>
                <a:ext uri="{FF2B5EF4-FFF2-40B4-BE49-F238E27FC236}">
                  <a16:creationId xmlns:a16="http://schemas.microsoft.com/office/drawing/2014/main" id="{DFD41FA7-ECBE-4819-9F4E-28BB1ACF3DCC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073;p47">
            <a:extLst>
              <a:ext uri="{FF2B5EF4-FFF2-40B4-BE49-F238E27FC236}">
                <a16:creationId xmlns:a16="http://schemas.microsoft.com/office/drawing/2014/main" id="{D93B9889-6678-436A-A931-D25235C69FA9}"/>
              </a:ext>
            </a:extLst>
          </p:cNvPr>
          <p:cNvGrpSpPr/>
          <p:nvPr/>
        </p:nvGrpSpPr>
        <p:grpSpPr>
          <a:xfrm>
            <a:off x="4448831" y="2964512"/>
            <a:ext cx="460251" cy="307778"/>
            <a:chOff x="4556450" y="4963575"/>
            <a:chExt cx="548025" cy="498100"/>
          </a:xfrm>
        </p:grpSpPr>
        <p:sp>
          <p:nvSpPr>
            <p:cNvPr id="155" name="Google Shape;1074;p47">
              <a:extLst>
                <a:ext uri="{FF2B5EF4-FFF2-40B4-BE49-F238E27FC236}">
                  <a16:creationId xmlns:a16="http://schemas.microsoft.com/office/drawing/2014/main" id="{E0A7C980-04E9-4CDD-B145-96DF380EA6D0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75;p47">
              <a:extLst>
                <a:ext uri="{FF2B5EF4-FFF2-40B4-BE49-F238E27FC236}">
                  <a16:creationId xmlns:a16="http://schemas.microsoft.com/office/drawing/2014/main" id="{7E38D7CE-641F-442E-9E80-1BE482C8D490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76;p47">
              <a:extLst>
                <a:ext uri="{FF2B5EF4-FFF2-40B4-BE49-F238E27FC236}">
                  <a16:creationId xmlns:a16="http://schemas.microsoft.com/office/drawing/2014/main" id="{198FBFC2-9FAA-4E6D-8654-60B12696258C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77;p47">
              <a:extLst>
                <a:ext uri="{FF2B5EF4-FFF2-40B4-BE49-F238E27FC236}">
                  <a16:creationId xmlns:a16="http://schemas.microsoft.com/office/drawing/2014/main" id="{DC34570A-18C3-4E6C-8CA3-EEB36F2A2A69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78;p47">
              <a:extLst>
                <a:ext uri="{FF2B5EF4-FFF2-40B4-BE49-F238E27FC236}">
                  <a16:creationId xmlns:a16="http://schemas.microsoft.com/office/drawing/2014/main" id="{2EDE8EA1-8A65-40ED-AB11-AEE3F1AC4CF9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073;p47">
            <a:extLst>
              <a:ext uri="{FF2B5EF4-FFF2-40B4-BE49-F238E27FC236}">
                <a16:creationId xmlns:a16="http://schemas.microsoft.com/office/drawing/2014/main" id="{8ECB0A07-2C95-4F49-9301-6779312ADBD7}"/>
              </a:ext>
            </a:extLst>
          </p:cNvPr>
          <p:cNvGrpSpPr/>
          <p:nvPr/>
        </p:nvGrpSpPr>
        <p:grpSpPr>
          <a:xfrm>
            <a:off x="5029962" y="2964141"/>
            <a:ext cx="460251" cy="307778"/>
            <a:chOff x="4556450" y="4963575"/>
            <a:chExt cx="548025" cy="498100"/>
          </a:xfrm>
        </p:grpSpPr>
        <p:sp>
          <p:nvSpPr>
            <p:cNvPr id="161" name="Google Shape;1074;p47">
              <a:extLst>
                <a:ext uri="{FF2B5EF4-FFF2-40B4-BE49-F238E27FC236}">
                  <a16:creationId xmlns:a16="http://schemas.microsoft.com/office/drawing/2014/main" id="{0C0620BD-D74B-47CE-B945-2BABB99C0C35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75;p47">
              <a:extLst>
                <a:ext uri="{FF2B5EF4-FFF2-40B4-BE49-F238E27FC236}">
                  <a16:creationId xmlns:a16="http://schemas.microsoft.com/office/drawing/2014/main" id="{CDBCB787-3533-4407-A331-108D833D5A4B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76;p47">
              <a:extLst>
                <a:ext uri="{FF2B5EF4-FFF2-40B4-BE49-F238E27FC236}">
                  <a16:creationId xmlns:a16="http://schemas.microsoft.com/office/drawing/2014/main" id="{6A78DAA5-6A05-4620-AD80-B7D006D5C5F8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77;p47">
              <a:extLst>
                <a:ext uri="{FF2B5EF4-FFF2-40B4-BE49-F238E27FC236}">
                  <a16:creationId xmlns:a16="http://schemas.microsoft.com/office/drawing/2014/main" id="{BDD72E28-377B-4232-AA05-8D3E1DD2A277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78;p47">
              <a:extLst>
                <a:ext uri="{FF2B5EF4-FFF2-40B4-BE49-F238E27FC236}">
                  <a16:creationId xmlns:a16="http://schemas.microsoft.com/office/drawing/2014/main" id="{6034B8AE-282D-4C26-831E-BF53C78B07B8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073;p47">
            <a:extLst>
              <a:ext uri="{FF2B5EF4-FFF2-40B4-BE49-F238E27FC236}">
                <a16:creationId xmlns:a16="http://schemas.microsoft.com/office/drawing/2014/main" id="{4DC0E57A-6303-474A-B985-179EA76F3BA1}"/>
              </a:ext>
            </a:extLst>
          </p:cNvPr>
          <p:cNvGrpSpPr/>
          <p:nvPr/>
        </p:nvGrpSpPr>
        <p:grpSpPr>
          <a:xfrm>
            <a:off x="6603524" y="2087657"/>
            <a:ext cx="460251" cy="307778"/>
            <a:chOff x="4556450" y="4963575"/>
            <a:chExt cx="548025" cy="498100"/>
          </a:xfrm>
        </p:grpSpPr>
        <p:sp>
          <p:nvSpPr>
            <p:cNvPr id="179" name="Google Shape;1074;p47">
              <a:extLst>
                <a:ext uri="{FF2B5EF4-FFF2-40B4-BE49-F238E27FC236}">
                  <a16:creationId xmlns:a16="http://schemas.microsoft.com/office/drawing/2014/main" id="{1EDA6500-7B71-40E4-AA28-8DF075184D8B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75;p47">
              <a:extLst>
                <a:ext uri="{FF2B5EF4-FFF2-40B4-BE49-F238E27FC236}">
                  <a16:creationId xmlns:a16="http://schemas.microsoft.com/office/drawing/2014/main" id="{B78EB637-95A0-406D-AB84-32F25C51D67E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76;p47">
              <a:extLst>
                <a:ext uri="{FF2B5EF4-FFF2-40B4-BE49-F238E27FC236}">
                  <a16:creationId xmlns:a16="http://schemas.microsoft.com/office/drawing/2014/main" id="{B0A3CF6A-22C8-4CB8-8511-9FD706FA809A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77;p47">
              <a:extLst>
                <a:ext uri="{FF2B5EF4-FFF2-40B4-BE49-F238E27FC236}">
                  <a16:creationId xmlns:a16="http://schemas.microsoft.com/office/drawing/2014/main" id="{0AAC1C2D-4EAA-42E4-B9FE-85CB8F9005F4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78;p47">
              <a:extLst>
                <a:ext uri="{FF2B5EF4-FFF2-40B4-BE49-F238E27FC236}">
                  <a16:creationId xmlns:a16="http://schemas.microsoft.com/office/drawing/2014/main" id="{3C76FA1A-DF28-4401-A0CD-59AC94EC5A53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073;p47">
            <a:extLst>
              <a:ext uri="{FF2B5EF4-FFF2-40B4-BE49-F238E27FC236}">
                <a16:creationId xmlns:a16="http://schemas.microsoft.com/office/drawing/2014/main" id="{F2E9D600-53DB-42B0-ACC3-5B13F1A142DF}"/>
              </a:ext>
            </a:extLst>
          </p:cNvPr>
          <p:cNvGrpSpPr/>
          <p:nvPr/>
        </p:nvGrpSpPr>
        <p:grpSpPr>
          <a:xfrm>
            <a:off x="7179269" y="2087657"/>
            <a:ext cx="460251" cy="307778"/>
            <a:chOff x="4556450" y="4963575"/>
            <a:chExt cx="548025" cy="498100"/>
          </a:xfrm>
        </p:grpSpPr>
        <p:sp>
          <p:nvSpPr>
            <p:cNvPr id="185" name="Google Shape;1074;p47">
              <a:extLst>
                <a:ext uri="{FF2B5EF4-FFF2-40B4-BE49-F238E27FC236}">
                  <a16:creationId xmlns:a16="http://schemas.microsoft.com/office/drawing/2014/main" id="{563F8B6E-C984-44D3-BC5B-B8319DF30816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75;p47">
              <a:extLst>
                <a:ext uri="{FF2B5EF4-FFF2-40B4-BE49-F238E27FC236}">
                  <a16:creationId xmlns:a16="http://schemas.microsoft.com/office/drawing/2014/main" id="{65E571F4-F17A-4395-8967-F67FF6DC25C7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76;p47">
              <a:extLst>
                <a:ext uri="{FF2B5EF4-FFF2-40B4-BE49-F238E27FC236}">
                  <a16:creationId xmlns:a16="http://schemas.microsoft.com/office/drawing/2014/main" id="{8174521C-CAC1-436B-88FC-01EAAFC9AFFF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77;p47">
              <a:extLst>
                <a:ext uri="{FF2B5EF4-FFF2-40B4-BE49-F238E27FC236}">
                  <a16:creationId xmlns:a16="http://schemas.microsoft.com/office/drawing/2014/main" id="{E63B20CB-3980-4DAA-91C7-69219DE6C177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78;p47">
              <a:extLst>
                <a:ext uri="{FF2B5EF4-FFF2-40B4-BE49-F238E27FC236}">
                  <a16:creationId xmlns:a16="http://schemas.microsoft.com/office/drawing/2014/main" id="{B6B0C271-19CF-4C6B-9105-F7A70176E97F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0" name="Imagen 189" descr="Icono&#10;&#10;Descripción generada automáticamente">
            <a:extLst>
              <a:ext uri="{FF2B5EF4-FFF2-40B4-BE49-F238E27FC236}">
                <a16:creationId xmlns:a16="http://schemas.microsoft.com/office/drawing/2014/main" id="{4FC9EA32-354F-40A7-8B46-C45A8BAA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47" y="1006325"/>
            <a:ext cx="433814" cy="433814"/>
          </a:xfrm>
          <a:prstGeom prst="rect">
            <a:avLst/>
          </a:prstGeom>
          <a:noFill/>
        </p:spPr>
      </p:pic>
      <p:sp>
        <p:nvSpPr>
          <p:cNvPr id="212" name="CuadroTexto 211">
            <a:extLst>
              <a:ext uri="{FF2B5EF4-FFF2-40B4-BE49-F238E27FC236}">
                <a16:creationId xmlns:a16="http://schemas.microsoft.com/office/drawing/2014/main" id="{36E81BB1-B66A-4E09-9CEE-A2EE084E9C82}"/>
              </a:ext>
            </a:extLst>
          </p:cNvPr>
          <p:cNvSpPr txBox="1"/>
          <p:nvPr/>
        </p:nvSpPr>
        <p:spPr>
          <a:xfrm>
            <a:off x="6909017" y="4458400"/>
            <a:ext cx="17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1"/>
                </a:solidFill>
              </a:rPr>
              <a:t>Pods</a:t>
            </a:r>
            <a:r>
              <a:rPr lang="es-ES" sz="1200" dirty="0">
                <a:solidFill>
                  <a:schemeClr val="bg1"/>
                </a:solidFill>
              </a:rPr>
              <a:t> en la abstracción lógica que define </a:t>
            </a:r>
            <a:r>
              <a:rPr lang="es-ES" sz="1200" i="1" dirty="0">
                <a:solidFill>
                  <a:schemeClr val="bg1"/>
                </a:solidFill>
              </a:rPr>
              <a:t>K8s</a:t>
            </a:r>
          </a:p>
        </p:txBody>
      </p:sp>
      <p:cxnSp>
        <p:nvCxnSpPr>
          <p:cNvPr id="214" name="Conector recto de flecha 213">
            <a:extLst>
              <a:ext uri="{FF2B5EF4-FFF2-40B4-BE49-F238E27FC236}">
                <a16:creationId xmlns:a16="http://schemas.microsoft.com/office/drawing/2014/main" id="{0E60C3FE-A47F-4964-B798-97DBECE20FB3}"/>
              </a:ext>
            </a:extLst>
          </p:cNvPr>
          <p:cNvCxnSpPr>
            <a:cxnSpLocks/>
          </p:cNvCxnSpPr>
          <p:nvPr/>
        </p:nvCxnSpPr>
        <p:spPr>
          <a:xfrm>
            <a:off x="5713292" y="4723277"/>
            <a:ext cx="486002" cy="0"/>
          </a:xfrm>
          <a:prstGeom prst="straightConnector1">
            <a:avLst/>
          </a:prstGeom>
          <a:ln w="15875">
            <a:solidFill>
              <a:srgbClr val="2496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Imagen 214" descr="Icono&#10;&#10;Descripción generada automáticamente">
            <a:extLst>
              <a:ext uri="{FF2B5EF4-FFF2-40B4-BE49-F238E27FC236}">
                <a16:creationId xmlns:a16="http://schemas.microsoft.com/office/drawing/2014/main" id="{BCACC6E1-55AF-412E-B0AA-0655ECE8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75" y="4297623"/>
            <a:ext cx="330436" cy="330436"/>
          </a:xfrm>
          <a:prstGeom prst="rect">
            <a:avLst/>
          </a:prstGeom>
          <a:noFill/>
        </p:spPr>
      </p:pic>
      <p:cxnSp>
        <p:nvCxnSpPr>
          <p:cNvPr id="237" name="Conector recto 236">
            <a:extLst>
              <a:ext uri="{FF2B5EF4-FFF2-40B4-BE49-F238E27FC236}">
                <a16:creationId xmlns:a16="http://schemas.microsoft.com/office/drawing/2014/main" id="{62526143-94AA-466E-BFB6-185A2BE0885C}"/>
              </a:ext>
            </a:extLst>
          </p:cNvPr>
          <p:cNvCxnSpPr>
            <a:cxnSpLocks/>
          </p:cNvCxnSpPr>
          <p:nvPr/>
        </p:nvCxnSpPr>
        <p:spPr>
          <a:xfrm flipH="1">
            <a:off x="3025706" y="1918497"/>
            <a:ext cx="30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Google Shape;687;p47">
            <a:extLst>
              <a:ext uri="{FF2B5EF4-FFF2-40B4-BE49-F238E27FC236}">
                <a16:creationId xmlns:a16="http://schemas.microsoft.com/office/drawing/2014/main" id="{08045F20-36CA-427D-A569-7D78E6ECF1C0}"/>
              </a:ext>
            </a:extLst>
          </p:cNvPr>
          <p:cNvGrpSpPr/>
          <p:nvPr/>
        </p:nvGrpSpPr>
        <p:grpSpPr>
          <a:xfrm>
            <a:off x="1333499" y="4425438"/>
            <a:ext cx="342882" cy="418128"/>
            <a:chOff x="596350" y="929175"/>
            <a:chExt cx="407950" cy="497475"/>
          </a:xfrm>
        </p:grpSpPr>
        <p:sp>
          <p:nvSpPr>
            <p:cNvPr id="257" name="Google Shape;688;p47">
              <a:extLst>
                <a:ext uri="{FF2B5EF4-FFF2-40B4-BE49-F238E27FC236}">
                  <a16:creationId xmlns:a16="http://schemas.microsoft.com/office/drawing/2014/main" id="{9418360F-A468-4020-B567-F020C4792FEC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89;p47">
              <a:extLst>
                <a:ext uri="{FF2B5EF4-FFF2-40B4-BE49-F238E27FC236}">
                  <a16:creationId xmlns:a16="http://schemas.microsoft.com/office/drawing/2014/main" id="{65A3AB3E-6B4D-4101-AE32-4EE6021BFC4A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90;p47">
              <a:extLst>
                <a:ext uri="{FF2B5EF4-FFF2-40B4-BE49-F238E27FC236}">
                  <a16:creationId xmlns:a16="http://schemas.microsoft.com/office/drawing/2014/main" id="{B629CE6A-5813-4473-90F3-E12C2C20157D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91;p47">
              <a:extLst>
                <a:ext uri="{FF2B5EF4-FFF2-40B4-BE49-F238E27FC236}">
                  <a16:creationId xmlns:a16="http://schemas.microsoft.com/office/drawing/2014/main" id="{264C3409-B7DC-40AC-AC0B-8F1B18146582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92;p47">
              <a:extLst>
                <a:ext uri="{FF2B5EF4-FFF2-40B4-BE49-F238E27FC236}">
                  <a16:creationId xmlns:a16="http://schemas.microsoft.com/office/drawing/2014/main" id="{A799A994-D88B-4BA2-87F8-3B59C0057C3F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93;p47">
              <a:extLst>
                <a:ext uri="{FF2B5EF4-FFF2-40B4-BE49-F238E27FC236}">
                  <a16:creationId xmlns:a16="http://schemas.microsoft.com/office/drawing/2014/main" id="{A53F9775-6D32-4919-BC95-1141FC6F5893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94;p47">
              <a:extLst>
                <a:ext uri="{FF2B5EF4-FFF2-40B4-BE49-F238E27FC236}">
                  <a16:creationId xmlns:a16="http://schemas.microsoft.com/office/drawing/2014/main" id="{8D892BCC-EC74-4876-A747-258F4066FB04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CuadroTexto 271">
            <a:extLst>
              <a:ext uri="{FF2B5EF4-FFF2-40B4-BE49-F238E27FC236}">
                <a16:creationId xmlns:a16="http://schemas.microsoft.com/office/drawing/2014/main" id="{EB1F0998-C057-4AB6-884B-72BBAD7B598F}"/>
              </a:ext>
            </a:extLst>
          </p:cNvPr>
          <p:cNvSpPr txBox="1"/>
          <p:nvPr/>
        </p:nvSpPr>
        <p:spPr>
          <a:xfrm>
            <a:off x="1725041" y="4509465"/>
            <a:ext cx="187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Código</a:t>
            </a:r>
          </a:p>
        </p:txBody>
      </p:sp>
      <p:cxnSp>
        <p:nvCxnSpPr>
          <p:cNvPr id="273" name="Conector recto de flecha 272">
            <a:extLst>
              <a:ext uri="{FF2B5EF4-FFF2-40B4-BE49-F238E27FC236}">
                <a16:creationId xmlns:a16="http://schemas.microsoft.com/office/drawing/2014/main" id="{04722E57-4280-403E-A856-40E94B964C27}"/>
              </a:ext>
            </a:extLst>
          </p:cNvPr>
          <p:cNvCxnSpPr>
            <a:cxnSpLocks/>
          </p:cNvCxnSpPr>
          <p:nvPr/>
        </p:nvCxnSpPr>
        <p:spPr>
          <a:xfrm>
            <a:off x="2383036" y="4756143"/>
            <a:ext cx="486002" cy="0"/>
          </a:xfrm>
          <a:prstGeom prst="straightConnector1">
            <a:avLst/>
          </a:prstGeom>
          <a:ln w="15875">
            <a:solidFill>
              <a:srgbClr val="2496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Imagen 274" descr="Logotipo&#10;&#10;Descripción generada automáticamente">
            <a:extLst>
              <a:ext uri="{FF2B5EF4-FFF2-40B4-BE49-F238E27FC236}">
                <a16:creationId xmlns:a16="http://schemas.microsoft.com/office/drawing/2014/main" id="{3D3C1EA8-855B-48B5-9AD0-0CEEB90D5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5" r="7327" b="33201"/>
          <a:stretch/>
        </p:blipFill>
        <p:spPr>
          <a:xfrm>
            <a:off x="2458871" y="4368098"/>
            <a:ext cx="330437" cy="26459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77" name="Imagen 276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C5EFA4CB-F846-4367-BEC6-7170C31B2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670" y="4344805"/>
            <a:ext cx="559951" cy="559951"/>
          </a:xfrm>
          <a:prstGeom prst="rect">
            <a:avLst/>
          </a:prstGeom>
        </p:spPr>
      </p:pic>
      <p:grpSp>
        <p:nvGrpSpPr>
          <p:cNvPr id="166" name="Google Shape;1073;p47">
            <a:extLst>
              <a:ext uri="{FF2B5EF4-FFF2-40B4-BE49-F238E27FC236}">
                <a16:creationId xmlns:a16="http://schemas.microsoft.com/office/drawing/2014/main" id="{5CA02928-64B9-44DF-81ED-23E191489160}"/>
              </a:ext>
            </a:extLst>
          </p:cNvPr>
          <p:cNvGrpSpPr/>
          <p:nvPr/>
        </p:nvGrpSpPr>
        <p:grpSpPr>
          <a:xfrm>
            <a:off x="6572255" y="2535585"/>
            <a:ext cx="578736" cy="547195"/>
            <a:chOff x="4556450" y="4963575"/>
            <a:chExt cx="548025" cy="498100"/>
          </a:xfrm>
        </p:grpSpPr>
        <p:sp>
          <p:nvSpPr>
            <p:cNvPr id="167" name="Google Shape;1074;p47">
              <a:extLst>
                <a:ext uri="{FF2B5EF4-FFF2-40B4-BE49-F238E27FC236}">
                  <a16:creationId xmlns:a16="http://schemas.microsoft.com/office/drawing/2014/main" id="{558E1196-FE79-4535-99BD-FBEF21CE380B}"/>
                </a:ext>
              </a:extLst>
            </p:cNvPr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75;p47">
              <a:extLst>
                <a:ext uri="{FF2B5EF4-FFF2-40B4-BE49-F238E27FC236}">
                  <a16:creationId xmlns:a16="http://schemas.microsoft.com/office/drawing/2014/main" id="{1D4A7A64-7733-4FE6-80AD-06387DF2F6B1}"/>
                </a:ext>
              </a:extLst>
            </p:cNvPr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76;p47">
              <a:extLst>
                <a:ext uri="{FF2B5EF4-FFF2-40B4-BE49-F238E27FC236}">
                  <a16:creationId xmlns:a16="http://schemas.microsoft.com/office/drawing/2014/main" id="{D85434BB-9779-4B26-A508-D9C8443093BA}"/>
                </a:ext>
              </a:extLst>
            </p:cNvPr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77;p47">
              <a:extLst>
                <a:ext uri="{FF2B5EF4-FFF2-40B4-BE49-F238E27FC236}">
                  <a16:creationId xmlns:a16="http://schemas.microsoft.com/office/drawing/2014/main" id="{264EB9F7-5EF0-4F30-B49F-E6C2EA6ED975}"/>
                </a:ext>
              </a:extLst>
            </p:cNvPr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78;p47">
              <a:extLst>
                <a:ext uri="{FF2B5EF4-FFF2-40B4-BE49-F238E27FC236}">
                  <a16:creationId xmlns:a16="http://schemas.microsoft.com/office/drawing/2014/main" id="{4166D29B-5584-4DAC-AC3D-B6FF1410FFCD}"/>
                </a:ext>
              </a:extLst>
            </p:cNvPr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C98E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178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266768" y="1400990"/>
            <a:ext cx="2472086" cy="2578309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Escalado Automático</a:t>
            </a:r>
            <a:endParaRPr sz="4000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Es el escalado inteligente y sin intervención humana de las aplicaciónes en la nube.</a:t>
            </a:r>
            <a:endParaRPr sz="2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1" name="Google Shape;813;p47">
            <a:extLst>
              <a:ext uri="{FF2B5EF4-FFF2-40B4-BE49-F238E27FC236}">
                <a16:creationId xmlns:a16="http://schemas.microsoft.com/office/drawing/2014/main" id="{E0D45411-36BE-4FDB-819C-9C1233A9FDEB}"/>
              </a:ext>
            </a:extLst>
          </p:cNvPr>
          <p:cNvGrpSpPr/>
          <p:nvPr/>
        </p:nvGrpSpPr>
        <p:grpSpPr>
          <a:xfrm>
            <a:off x="280502" y="1940322"/>
            <a:ext cx="1481063" cy="1262782"/>
            <a:chOff x="5247525" y="3007275"/>
            <a:chExt cx="517575" cy="384825"/>
          </a:xfrm>
        </p:grpSpPr>
        <p:sp>
          <p:nvSpPr>
            <p:cNvPr id="12" name="Google Shape;814;p47">
              <a:extLst>
                <a:ext uri="{FF2B5EF4-FFF2-40B4-BE49-F238E27FC236}">
                  <a16:creationId xmlns:a16="http://schemas.microsoft.com/office/drawing/2014/main" id="{A6471625-8CB5-494C-BF3D-7A7AD791BBB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5;p47">
              <a:extLst>
                <a:ext uri="{FF2B5EF4-FFF2-40B4-BE49-F238E27FC236}">
                  <a16:creationId xmlns:a16="http://schemas.microsoft.com/office/drawing/2014/main" id="{2A02F16B-0628-4B49-B43B-9650C4FDC909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Escalado automático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74" y="1158072"/>
            <a:ext cx="7078413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Es el factor que diferencia Serverless de los demás modelos de computación en la nube.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 dirty="0" err="1"/>
              <a:t>OpenFaaS</a:t>
            </a:r>
            <a:r>
              <a:rPr lang="es-ES" sz="2000" dirty="0"/>
              <a:t> permite personalizar el comportamiento por defecto del </a:t>
            </a:r>
            <a:r>
              <a:rPr lang="es-ES" sz="2000" dirty="0" err="1"/>
              <a:t>autoescalado</a:t>
            </a:r>
            <a:r>
              <a:rPr lang="es-ES" sz="2000" dirty="0"/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 dirty="0"/>
              <a:t>La configuración del escalado automático afecta al rendimiento de la aplicación.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endParaRPr sz="24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6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Kubernetes Horizontal Pod Autoscaler</a:t>
            </a:r>
            <a:endParaRPr dirty="0">
              <a:solidFill>
                <a:srgbClr val="39C0B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Google Shape;109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65474" y="1158072"/>
                <a:ext cx="7078413" cy="372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Escala automáticamente el número de pods de una función en base a una métrica.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 sz="2000" dirty="0"/>
              </a:p>
              <a:p>
                <a:pPr marL="0" lvl="0" indent="0" algn="just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i="0" dirty="0" smtClean="0">
                          <a:latin typeface="Cambria Math" panose="02040503050406030204" pitchFamily="18" charset="0"/>
                        </a:rPr>
                        <m:t>desiredReplica</m:t>
                      </m:r>
                      <m:r>
                        <m:rPr>
                          <m:sty m:val="p"/>
                        </m:rPr>
                        <a:rPr lang="es-ES" sz="1200" b="0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sz="1200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s-ES" sz="1200" i="0" dirty="0" err="1" smtClean="0">
                          <a:latin typeface="Cambria Math" panose="02040503050406030204" pitchFamily="18" charset="0"/>
                        </a:rPr>
                        <m:t>ceil</m:t>
                      </m:r>
                      <m:r>
                        <a:rPr lang="es-ES" sz="1200" i="0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s-ES" sz="1200" i="0" dirty="0" err="1" smtClean="0">
                          <a:latin typeface="Cambria Math" panose="02040503050406030204" pitchFamily="18" charset="0"/>
                        </a:rPr>
                        <m:t>currentReplicas</m:t>
                      </m:r>
                      <m:r>
                        <a:rPr lang="es-ES" sz="1200" i="0" dirty="0" smtClean="0">
                          <a:latin typeface="Cambria Math" panose="02040503050406030204" pitchFamily="18" charset="0"/>
                        </a:rPr>
                        <m:t> ∗ ( </m:t>
                      </m:r>
                      <m:r>
                        <m:rPr>
                          <m:sty m:val="p"/>
                        </m:rPr>
                        <a:rPr lang="es-ES" sz="1200" i="0" dirty="0" err="1" smtClean="0">
                          <a:latin typeface="Cambria Math" panose="02040503050406030204" pitchFamily="18" charset="0"/>
                        </a:rPr>
                        <m:t>currentMetricValue</m:t>
                      </m:r>
                      <m:r>
                        <a:rPr lang="es-ES" sz="1200" i="0" dirty="0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m:rPr>
                          <m:sty m:val="p"/>
                        </m:rPr>
                        <a:rPr lang="es-ES" sz="1200" i="0" dirty="0" err="1" smtClean="0">
                          <a:latin typeface="Cambria Math" panose="02040503050406030204" pitchFamily="18" charset="0"/>
                        </a:rPr>
                        <m:t>desiredMetricValue</m:t>
                      </m:r>
                      <m:r>
                        <a:rPr lang="es-ES" sz="1200" i="0" dirty="0" smtClean="0">
                          <a:latin typeface="Cambria Math" panose="02040503050406030204" pitchFamily="18" charset="0"/>
                        </a:rPr>
                        <m:t> )]</m:t>
                      </m:r>
                    </m:oMath>
                  </m:oMathPara>
                </a14:m>
                <a:endParaRPr lang="en" sz="1200" dirty="0"/>
              </a:p>
              <a:p>
                <a:pPr marL="0" lvl="0" indent="0" algn="just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 sz="24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Comportamiento personalizable mediante:</a:t>
                </a:r>
              </a:p>
              <a:p>
                <a:pPr marL="342900" indent="-342900"/>
                <a:r>
                  <a:rPr lang="es-ES" sz="1600" dirty="0"/>
                  <a:t>M</a:t>
                </a:r>
                <a:r>
                  <a:rPr lang="en" sz="1600" dirty="0"/>
                  <a:t>ínimo y máximo de réplicas</a:t>
                </a:r>
              </a:p>
              <a:p>
                <a:pPr marL="342900" indent="-342900"/>
                <a:r>
                  <a:rPr lang="es-ES" sz="1600" dirty="0"/>
                  <a:t>F</a:t>
                </a:r>
                <a:r>
                  <a:rPr lang="en" sz="1600" dirty="0"/>
                  <a:t>actores de escalado</a:t>
                </a:r>
              </a:p>
              <a:p>
                <a:pPr marL="342900" indent="-342900"/>
                <a:r>
                  <a:rPr lang="es-ES" sz="1600" dirty="0"/>
                  <a:t>V</a:t>
                </a:r>
                <a:r>
                  <a:rPr lang="en" sz="1600" dirty="0"/>
                  <a:t>entanas de estabilización</a:t>
                </a:r>
              </a:p>
              <a:p>
                <a:pPr marL="342900" indent="-342900"/>
                <a:r>
                  <a:rPr lang="es-ES" sz="1600" dirty="0"/>
                  <a:t>M</a:t>
                </a:r>
                <a:r>
                  <a:rPr lang="en" sz="1600" dirty="0"/>
                  <a:t>étricas escogidas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 sz="2400" dirty="0"/>
              </a:p>
            </p:txBody>
          </p:sp>
        </mc:Choice>
        <mc:Fallback xmlns="">
          <p:sp>
            <p:nvSpPr>
              <p:cNvPr id="109" name="Google Shape;109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65474" y="1158072"/>
                <a:ext cx="7078413" cy="3725700"/>
              </a:xfrm>
              <a:prstGeom prst="rect">
                <a:avLst/>
              </a:prstGeom>
              <a:blipFill>
                <a:blip r:embed="rId3"/>
                <a:stretch>
                  <a:fillRect l="-172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0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Kubernetes Vertical Pod Autoscaler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74" y="1158072"/>
            <a:ext cx="7078413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Modifica los valores de solicitud de CPU y Memoria de los pods y también los valores de límite de CPU y Memoria.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Es una funcionalidad experimental de la comunidad de Kubernetes.</a:t>
            </a: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 dirty="0"/>
              <a:t>Usado en su modo recomendación para especificar mejores valores de solicitud y límite en las funciones.</a:t>
            </a:r>
            <a:endParaRPr lang="en" sz="24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18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328858" y="2305650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rPr lang="es-ES" sz="3200" dirty="0"/>
              <a:t>Evaluación de los casos de estudio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" name="Google Shape;95;p15">
            <a:extLst>
              <a:ext uri="{FF2B5EF4-FFF2-40B4-BE49-F238E27FC236}">
                <a16:creationId xmlns:a16="http://schemas.microsoft.com/office/drawing/2014/main" id="{60231B53-5BBF-4E09-B038-40704CB8DA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3026" y="2837850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Comparativa de los escalados automáticos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72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Casos de estudio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Configuraciones de las pruebas:</a:t>
            </a:r>
            <a:endParaRPr lang="es-ES" sz="2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2400" dirty="0"/>
              <a:t>Escalado por defecto de </a:t>
            </a:r>
            <a:r>
              <a:rPr lang="es-ES" sz="2400" dirty="0" err="1"/>
              <a:t>OpenFaaS</a:t>
            </a:r>
            <a:endParaRPr lang="es-ES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2400" dirty="0"/>
              <a:t>Escalados con Horizontal Pod </a:t>
            </a:r>
            <a:r>
              <a:rPr lang="es-ES" sz="2400" dirty="0" err="1"/>
              <a:t>Autoscaler</a:t>
            </a:r>
            <a:r>
              <a:rPr lang="es-ES" sz="2400" dirty="0"/>
              <a:t> 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800" dirty="0"/>
              <a:t>CPU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800" dirty="0"/>
              <a:t>Memoria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800" dirty="0"/>
              <a:t>RPS </a:t>
            </a:r>
          </a:p>
          <a:p>
            <a:pPr indent="-381000">
              <a:spcBef>
                <a:spcPts val="0"/>
              </a:spcBef>
              <a:buClr>
                <a:schemeClr val="accent1"/>
              </a:buClr>
              <a:buSzPts val="2400"/>
            </a:pPr>
            <a:r>
              <a:rPr lang="es-ES" sz="2400" dirty="0"/>
              <a:t>Políticas de escalado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2400" dirty="0"/>
              <a:t>Escalado del Clúster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01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0A8718-E4B7-47FB-AF74-B6397578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solidFill>
                  <a:srgbClr val="39C0BA"/>
                </a:solidFill>
                <a:latin typeface="Quicksand" panose="020B0604020202020204" charset="0"/>
              </a:rPr>
              <a:t>Autoescalado</a:t>
            </a:r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 por defecto de </a:t>
            </a:r>
            <a:r>
              <a:rPr lang="es-ES" sz="1800" dirty="0" err="1">
                <a:solidFill>
                  <a:srgbClr val="39C0BA"/>
                </a:solidFill>
                <a:latin typeface="Quicksand" panose="020B0604020202020204" charset="0"/>
              </a:rPr>
              <a:t>OpenFaaS</a:t>
            </a:r>
            <a:endParaRPr lang="es-ES" sz="1800" dirty="0">
              <a:solidFill>
                <a:srgbClr val="39C0BA"/>
              </a:solidFill>
              <a:latin typeface="Quicksand" panose="020B0604020202020204" charset="0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DB16DEF-4A3E-446B-AF2A-948A9612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9" t="6570" r="2121" b="8382"/>
          <a:stretch/>
        </p:blipFill>
        <p:spPr bwMode="auto">
          <a:xfrm>
            <a:off x="0" y="504000"/>
            <a:ext cx="9143997" cy="463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42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Índice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Presentación:</a:t>
            </a:r>
            <a:endParaRPr lang="es-ES" sz="2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2400" dirty="0"/>
              <a:t>Serverless y </a:t>
            </a:r>
            <a:r>
              <a:rPr lang="es-ES" sz="2400" dirty="0" err="1"/>
              <a:t>OpenFaaS</a:t>
            </a:r>
            <a:endParaRPr lang="es-ES" sz="2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2400" dirty="0"/>
              <a:t>¿Qué se ha hecho en este TFG?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2400" dirty="0"/>
              <a:t>Escalado de las aplicaciones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2400" dirty="0"/>
              <a:t>Evaluación de los casos de estudio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2400" dirty="0"/>
              <a:t>Conclusiones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Vídeo demostración de la aplicación. </a:t>
            </a:r>
            <a:endParaRPr sz="24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89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0A8718-E4B7-47FB-AF74-B6397578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20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949036" y="99352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solidFill>
                  <a:srgbClr val="39C0BA"/>
                </a:solidFill>
                <a:latin typeface="Quicksand" panose="020B0604020202020204" charset="0"/>
              </a:rPr>
              <a:t>Autoescalado</a:t>
            </a:r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 con HPA basado en uso de CPU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DB16DEF-4A3E-446B-AF2A-948A9612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9" t="7592" r="1894" b="7029"/>
          <a:stretch/>
        </p:blipFill>
        <p:spPr bwMode="auto">
          <a:xfrm>
            <a:off x="-1" y="568036"/>
            <a:ext cx="9143999" cy="4575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59422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0A8718-E4B7-47FB-AF74-B6397578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21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solidFill>
                  <a:srgbClr val="39C0BA"/>
                </a:solidFill>
                <a:latin typeface="Quicksand" panose="020B0604020202020204" charset="0"/>
              </a:rPr>
              <a:t>Autoescalado</a:t>
            </a:r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 con HPA basado en uso de memoria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DB16DEF-4A3E-446B-AF2A-948A9612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7027" r="2121" b="7723"/>
          <a:stretch/>
        </p:blipFill>
        <p:spPr bwMode="auto">
          <a:xfrm>
            <a:off x="0" y="593851"/>
            <a:ext cx="9143997" cy="4549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07738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0A8718-E4B7-47FB-AF74-B6397578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22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solidFill>
                  <a:srgbClr val="39C0BA"/>
                </a:solidFill>
                <a:latin typeface="Quicksand" panose="020B0604020202020204" charset="0"/>
              </a:rPr>
              <a:t>Autoescalado</a:t>
            </a:r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 con HPA basado en RPS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DB16DEF-4A3E-446B-AF2A-948A9612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4" t="6914" r="1818" b="7438"/>
          <a:stretch/>
        </p:blipFill>
        <p:spPr bwMode="auto">
          <a:xfrm>
            <a:off x="1" y="554399"/>
            <a:ext cx="9143999" cy="4589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1176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0A8718-E4B7-47FB-AF74-B6397578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23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solidFill>
                  <a:srgbClr val="39C0BA"/>
                </a:solidFill>
                <a:latin typeface="Quicksand" panose="020B0604020202020204" charset="0"/>
              </a:rPr>
              <a:t>Autoescalado</a:t>
            </a:r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 con HPA basado en múltiples métricas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DB16DEF-4A3E-446B-AF2A-948A9612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7676" r="1894" b="7381"/>
          <a:stretch/>
        </p:blipFill>
        <p:spPr bwMode="auto">
          <a:xfrm>
            <a:off x="0" y="595746"/>
            <a:ext cx="9144000" cy="4547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1106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0A8718-E4B7-47FB-AF74-B6397578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24</a:t>
            </a:fld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solidFill>
                  <a:srgbClr val="39C0BA"/>
                </a:solidFill>
                <a:latin typeface="Quicksand" panose="020B0604020202020204" charset="0"/>
              </a:rPr>
              <a:t>Autoescalado</a:t>
            </a:r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 con HPA basado en múltiples métricas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DB16DEF-4A3E-446B-AF2A-948A9612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5" t="6446" r="2059" b="7402"/>
          <a:stretch/>
        </p:blipFill>
        <p:spPr bwMode="auto">
          <a:xfrm>
            <a:off x="-1" y="524970"/>
            <a:ext cx="9143999" cy="4618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42773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0A8718-E4B7-47FB-AF74-B6397578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25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HPA + CA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DB16DEF-4A3E-446B-AF2A-948A9612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6147" r="779" b="5554"/>
          <a:stretch/>
        </p:blipFill>
        <p:spPr bwMode="auto">
          <a:xfrm>
            <a:off x="0" y="554401"/>
            <a:ext cx="9144000" cy="458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71502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Comparativa Autoescalados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4120474591"/>
              </p:ext>
            </p:extLst>
          </p:nvPr>
        </p:nvGraphicFramePr>
        <p:xfrm>
          <a:off x="942546" y="1710749"/>
          <a:ext cx="7258908" cy="200410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T. Med. Ejecución (s)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RPS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Réplicas 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(min., max., est.)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1.33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1, 1, 1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0.41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3, 20, 20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100m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18, NO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8D88786-186C-4B0E-B51C-5E885673C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68833"/>
              </p:ext>
            </p:extLst>
          </p:nvPr>
        </p:nvGraphicFramePr>
        <p:xfrm>
          <a:off x="940038" y="3714849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16451995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551741853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61260949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642970809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u="none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150m</a:t>
                      </a: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/ réplica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1, 12, 12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996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FE396F5F-0E61-4899-9685-971CEF9A9466}"/>
              </a:ext>
            </a:extLst>
          </p:cNvPr>
          <p:cNvSpPr txBox="1"/>
          <p:nvPr/>
        </p:nvSpPr>
        <p:spPr>
          <a:xfrm>
            <a:off x="940038" y="1120874"/>
            <a:ext cx="781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Función </a:t>
            </a:r>
            <a:r>
              <a:rPr lang="es-ES" i="1" dirty="0" err="1">
                <a:solidFill>
                  <a:schemeClr val="bg1"/>
                </a:solidFill>
              </a:rPr>
              <a:t>painting-image</a:t>
            </a:r>
            <a:r>
              <a:rPr lang="es-ES" i="1" dirty="0">
                <a:solidFill>
                  <a:schemeClr val="bg1"/>
                </a:solidFill>
              </a:rPr>
              <a:t> (</a:t>
            </a:r>
            <a:r>
              <a:rPr lang="es-ES" dirty="0">
                <a:solidFill>
                  <a:schemeClr val="bg1"/>
                </a:solidFill>
              </a:rPr>
              <a:t>600 x 600 píxeles) </a:t>
            </a:r>
            <a:r>
              <a:rPr lang="es-ES" i="1" dirty="0">
                <a:solidFill>
                  <a:schemeClr val="bg1"/>
                </a:solidFill>
              </a:rPr>
              <a:t>|</a:t>
            </a:r>
            <a:r>
              <a:rPr lang="es-ES" dirty="0">
                <a:solidFill>
                  <a:schemeClr val="bg1"/>
                </a:solidFill>
              </a:rPr>
              <a:t> 1-20 Réplicas, factor de escalado 0.3 (20s) | 8 RPS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4CFB2B2-2969-42CC-B040-1F22FA029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66757"/>
              </p:ext>
            </p:extLst>
          </p:nvPr>
        </p:nvGraphicFramePr>
        <p:xfrm>
          <a:off x="945054" y="4215874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85862860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56913032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2524138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190602207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 RPS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1, 16, 16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9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215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Comparativa Autoescalados</a:t>
            </a:r>
            <a:endParaRPr dirty="0"/>
          </a:p>
        </p:txBody>
      </p:sp>
      <p:graphicFrame>
        <p:nvGraphicFramePr>
          <p:cNvPr id="169" name="Google Shape;169;p24"/>
          <p:cNvGraphicFramePr/>
          <p:nvPr/>
        </p:nvGraphicFramePr>
        <p:xfrm>
          <a:off x="942546" y="1710749"/>
          <a:ext cx="7258908" cy="200410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T. Med. Ejecución (s)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RPS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Réplicas 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(min., max., est.)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lt2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1.33</a:t>
                      </a:r>
                      <a:endParaRPr sz="1100" b="0" strike="noStrike" dirty="0">
                        <a:solidFill>
                          <a:schemeClr val="lt2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100" b="0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1, 1, 1</a:t>
                      </a:r>
                      <a:endParaRPr sz="1100" b="0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0.41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3, 20, 20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100m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18, NO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8D88786-186C-4B0E-B51C-5E885673C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46964"/>
              </p:ext>
            </p:extLst>
          </p:nvPr>
        </p:nvGraphicFramePr>
        <p:xfrm>
          <a:off x="940038" y="3714849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16451995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551741853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61260949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642970809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u="none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150m</a:t>
                      </a: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/ réplica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1, 12, 12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996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FE396F5F-0E61-4899-9685-971CEF9A9466}"/>
              </a:ext>
            </a:extLst>
          </p:cNvPr>
          <p:cNvSpPr txBox="1"/>
          <p:nvPr/>
        </p:nvSpPr>
        <p:spPr>
          <a:xfrm>
            <a:off x="940038" y="1120874"/>
            <a:ext cx="781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Función </a:t>
            </a:r>
            <a:r>
              <a:rPr lang="es-ES" i="1" dirty="0" err="1">
                <a:solidFill>
                  <a:schemeClr val="bg1"/>
                </a:solidFill>
              </a:rPr>
              <a:t>painting-image</a:t>
            </a:r>
            <a:r>
              <a:rPr lang="es-ES" i="1" dirty="0">
                <a:solidFill>
                  <a:schemeClr val="bg1"/>
                </a:solidFill>
              </a:rPr>
              <a:t> (</a:t>
            </a:r>
            <a:r>
              <a:rPr lang="es-ES" dirty="0">
                <a:solidFill>
                  <a:schemeClr val="bg1"/>
                </a:solidFill>
              </a:rPr>
              <a:t>600 x 600 píxeles) </a:t>
            </a:r>
            <a:r>
              <a:rPr lang="es-ES" i="1" dirty="0">
                <a:solidFill>
                  <a:schemeClr val="bg1"/>
                </a:solidFill>
              </a:rPr>
              <a:t>|</a:t>
            </a:r>
            <a:r>
              <a:rPr lang="es-ES" dirty="0">
                <a:solidFill>
                  <a:schemeClr val="bg1"/>
                </a:solidFill>
              </a:rPr>
              <a:t> 1-20 Réplicas, factor de escalado 0.3 (20s) | 8 RPS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4CFB2B2-2969-42CC-B040-1F22FA029B2E}"/>
              </a:ext>
            </a:extLst>
          </p:cNvPr>
          <p:cNvGraphicFramePr>
            <a:graphicFrameLocks noGrp="1"/>
          </p:cNvGraphicFramePr>
          <p:nvPr/>
        </p:nvGraphicFramePr>
        <p:xfrm>
          <a:off x="945054" y="4215874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85862860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56913032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2524138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190602207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 RPS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1, 16, 16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9370"/>
                  </a:ext>
                </a:extLst>
              </a:tr>
            </a:tbl>
          </a:graphicData>
        </a:graphic>
      </p:graphicFrame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76DA46B-3B66-49A8-BB55-72D7719B2839}"/>
              </a:ext>
            </a:extLst>
          </p:cNvPr>
          <p:cNvSpPr/>
          <p:nvPr/>
        </p:nvSpPr>
        <p:spPr>
          <a:xfrm>
            <a:off x="309382" y="2386120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C15CCC6-2222-4B6E-AFF0-6557C03DA4A3}"/>
              </a:ext>
            </a:extLst>
          </p:cNvPr>
          <p:cNvSpPr/>
          <p:nvPr/>
        </p:nvSpPr>
        <p:spPr>
          <a:xfrm rot="10800000">
            <a:off x="8360229" y="2386120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60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Comparativa Autoescalados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3530508632"/>
              </p:ext>
            </p:extLst>
          </p:nvPr>
        </p:nvGraphicFramePr>
        <p:xfrm>
          <a:off x="942546" y="1710749"/>
          <a:ext cx="7258908" cy="200410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T. Med. Ejecución (s)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RPS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Réplicas 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(min., max., est.)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lt2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1.33</a:t>
                      </a:r>
                      <a:endParaRPr sz="1100" b="0" strike="noStrike" dirty="0">
                        <a:solidFill>
                          <a:schemeClr val="lt2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bg1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100" b="0" strike="noStrike" dirty="0">
                        <a:solidFill>
                          <a:schemeClr val="bg1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bg1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1, 1, 1</a:t>
                      </a:r>
                      <a:endParaRPr sz="1100" b="0" strike="noStrike" dirty="0">
                        <a:solidFill>
                          <a:schemeClr val="bg1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0.41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rgbClr val="FF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, 20, 20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100m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18, NO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8D88786-186C-4B0E-B51C-5E885673C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35182"/>
              </p:ext>
            </p:extLst>
          </p:nvPr>
        </p:nvGraphicFramePr>
        <p:xfrm>
          <a:off x="940038" y="3714849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16451995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551741853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61260949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642970809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u="none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150m</a:t>
                      </a: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/ réplica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1, 12, 12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996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FE396F5F-0E61-4899-9685-971CEF9A9466}"/>
              </a:ext>
            </a:extLst>
          </p:cNvPr>
          <p:cNvSpPr txBox="1"/>
          <p:nvPr/>
        </p:nvSpPr>
        <p:spPr>
          <a:xfrm>
            <a:off x="940038" y="1120874"/>
            <a:ext cx="781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Función </a:t>
            </a:r>
            <a:r>
              <a:rPr lang="es-ES" i="1" dirty="0" err="1">
                <a:solidFill>
                  <a:schemeClr val="bg1"/>
                </a:solidFill>
              </a:rPr>
              <a:t>painting-image</a:t>
            </a:r>
            <a:r>
              <a:rPr lang="es-ES" i="1" dirty="0">
                <a:solidFill>
                  <a:schemeClr val="bg1"/>
                </a:solidFill>
              </a:rPr>
              <a:t> (</a:t>
            </a:r>
            <a:r>
              <a:rPr lang="es-ES" dirty="0">
                <a:solidFill>
                  <a:schemeClr val="bg1"/>
                </a:solidFill>
              </a:rPr>
              <a:t>600 x 600 píxeles) </a:t>
            </a:r>
            <a:r>
              <a:rPr lang="es-ES" i="1" dirty="0">
                <a:solidFill>
                  <a:schemeClr val="bg1"/>
                </a:solidFill>
              </a:rPr>
              <a:t>|</a:t>
            </a:r>
            <a:r>
              <a:rPr lang="es-ES" dirty="0">
                <a:solidFill>
                  <a:schemeClr val="bg1"/>
                </a:solidFill>
              </a:rPr>
              <a:t> 1-20 Réplicas, factor de escalado 0.3 (20s) | 8 RPS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4CFB2B2-2969-42CC-B040-1F22FA029B2E}"/>
              </a:ext>
            </a:extLst>
          </p:cNvPr>
          <p:cNvGraphicFramePr>
            <a:graphicFrameLocks noGrp="1"/>
          </p:cNvGraphicFramePr>
          <p:nvPr/>
        </p:nvGraphicFramePr>
        <p:xfrm>
          <a:off x="945054" y="4215874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85862860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56913032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2524138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190602207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 RPS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1, 16, 16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9370"/>
                  </a:ext>
                </a:extLst>
              </a:tr>
            </a:tbl>
          </a:graphicData>
        </a:graphic>
      </p:graphicFrame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76DA46B-3B66-49A8-BB55-72D7719B2839}"/>
              </a:ext>
            </a:extLst>
          </p:cNvPr>
          <p:cNvSpPr/>
          <p:nvPr/>
        </p:nvSpPr>
        <p:spPr>
          <a:xfrm>
            <a:off x="309382" y="2894454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C15CCC6-2222-4B6E-AFF0-6557C03DA4A3}"/>
              </a:ext>
            </a:extLst>
          </p:cNvPr>
          <p:cNvSpPr/>
          <p:nvPr/>
        </p:nvSpPr>
        <p:spPr>
          <a:xfrm rot="10800000">
            <a:off x="8360229" y="2894454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84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Comparativa Autoescalados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2633508279"/>
              </p:ext>
            </p:extLst>
          </p:nvPr>
        </p:nvGraphicFramePr>
        <p:xfrm>
          <a:off x="942546" y="1710749"/>
          <a:ext cx="7258908" cy="200410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T. Med. Ejecución (s)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RPS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Réplicas 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(min., max., est.)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lt2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1.33</a:t>
                      </a:r>
                      <a:endParaRPr sz="1100" b="0" strike="noStrike" dirty="0">
                        <a:solidFill>
                          <a:schemeClr val="lt2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bg1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100" b="0" strike="noStrike" dirty="0">
                        <a:solidFill>
                          <a:schemeClr val="bg1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bg1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1, 1, 1</a:t>
                      </a:r>
                      <a:endParaRPr sz="1100" b="0" strike="noStrike" dirty="0">
                        <a:solidFill>
                          <a:schemeClr val="bg1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0.41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3, 20, 20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100m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1, 18, </a:t>
                      </a:r>
                      <a:r>
                        <a:rPr lang="es-ES" sz="1100" b="0" dirty="0">
                          <a:solidFill>
                            <a:srgbClr val="FF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NO</a:t>
                      </a:r>
                      <a:endParaRPr sz="1100" b="0" dirty="0">
                        <a:solidFill>
                          <a:srgbClr val="FF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8D88786-186C-4B0E-B51C-5E885673C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251530"/>
              </p:ext>
            </p:extLst>
          </p:nvPr>
        </p:nvGraphicFramePr>
        <p:xfrm>
          <a:off x="940038" y="3714849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16451995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551741853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61260949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642970809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u="none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150m</a:t>
                      </a: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/ réplica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1, 12, 12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996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FE396F5F-0E61-4899-9685-971CEF9A9466}"/>
              </a:ext>
            </a:extLst>
          </p:cNvPr>
          <p:cNvSpPr txBox="1"/>
          <p:nvPr/>
        </p:nvSpPr>
        <p:spPr>
          <a:xfrm>
            <a:off x="940038" y="1120874"/>
            <a:ext cx="781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Función </a:t>
            </a:r>
            <a:r>
              <a:rPr lang="es-ES" i="1" dirty="0" err="1">
                <a:solidFill>
                  <a:schemeClr val="bg1"/>
                </a:solidFill>
              </a:rPr>
              <a:t>painting-image</a:t>
            </a:r>
            <a:r>
              <a:rPr lang="es-ES" i="1" dirty="0">
                <a:solidFill>
                  <a:schemeClr val="bg1"/>
                </a:solidFill>
              </a:rPr>
              <a:t> (</a:t>
            </a:r>
            <a:r>
              <a:rPr lang="es-ES" dirty="0">
                <a:solidFill>
                  <a:schemeClr val="bg1"/>
                </a:solidFill>
              </a:rPr>
              <a:t>600 x 600 píxeles) </a:t>
            </a:r>
            <a:r>
              <a:rPr lang="es-ES" i="1" dirty="0">
                <a:solidFill>
                  <a:schemeClr val="bg1"/>
                </a:solidFill>
              </a:rPr>
              <a:t>|</a:t>
            </a:r>
            <a:r>
              <a:rPr lang="es-ES" dirty="0">
                <a:solidFill>
                  <a:schemeClr val="bg1"/>
                </a:solidFill>
              </a:rPr>
              <a:t> 1-20 Réplicas, factor de escalado 0.3 (20s) | 8 RPS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4CFB2B2-2969-42CC-B040-1F22FA029B2E}"/>
              </a:ext>
            </a:extLst>
          </p:cNvPr>
          <p:cNvGraphicFramePr>
            <a:graphicFrameLocks noGrp="1"/>
          </p:cNvGraphicFramePr>
          <p:nvPr/>
        </p:nvGraphicFramePr>
        <p:xfrm>
          <a:off x="945054" y="4215874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85862860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56913032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2524138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190602207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 RPS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1, 16, 16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9370"/>
                  </a:ext>
                </a:extLst>
              </a:tr>
            </a:tbl>
          </a:graphicData>
        </a:graphic>
      </p:graphicFrame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76DA46B-3B66-49A8-BB55-72D7719B2839}"/>
              </a:ext>
            </a:extLst>
          </p:cNvPr>
          <p:cNvSpPr/>
          <p:nvPr/>
        </p:nvSpPr>
        <p:spPr>
          <a:xfrm>
            <a:off x="309382" y="3375717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C15CCC6-2222-4B6E-AFF0-6557C03DA4A3}"/>
              </a:ext>
            </a:extLst>
          </p:cNvPr>
          <p:cNvSpPr/>
          <p:nvPr/>
        </p:nvSpPr>
        <p:spPr>
          <a:xfrm rot="10800000">
            <a:off x="8360229" y="3375717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515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es Serverless?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Google Shape;95;p15">
            <a:extLst>
              <a:ext uri="{FF2B5EF4-FFF2-40B4-BE49-F238E27FC236}">
                <a16:creationId xmlns:a16="http://schemas.microsoft.com/office/drawing/2014/main" id="{B58FC6DC-F53D-4433-A72C-286EEBDB32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¿Cómo funciona OpenFaas?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Comparativa Autoescalados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360300394"/>
              </p:ext>
            </p:extLst>
          </p:nvPr>
        </p:nvGraphicFramePr>
        <p:xfrm>
          <a:off x="942546" y="1710749"/>
          <a:ext cx="7258908" cy="200410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T. Med. Ejecución (s)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RPS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Réplicas 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(min., max., est.)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lt2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1.33</a:t>
                      </a:r>
                      <a:endParaRPr sz="1100" b="0" strike="noStrike" dirty="0">
                        <a:solidFill>
                          <a:schemeClr val="lt2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bg1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100" b="0" strike="noStrike" dirty="0">
                        <a:solidFill>
                          <a:schemeClr val="bg1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bg1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1, 1, 1</a:t>
                      </a:r>
                      <a:endParaRPr sz="1100" b="0" strike="noStrike" dirty="0">
                        <a:solidFill>
                          <a:schemeClr val="bg1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0.41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3, 20, 20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100m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18, NO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8D88786-186C-4B0E-B51C-5E885673C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517883"/>
              </p:ext>
            </p:extLst>
          </p:nvPr>
        </p:nvGraphicFramePr>
        <p:xfrm>
          <a:off x="940038" y="3714849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16451995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551741853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61260949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642970809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u="none" dirty="0">
                          <a:solidFill>
                            <a:srgbClr val="C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150m</a:t>
                      </a: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/ réplica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1, 12, 12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996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FE396F5F-0E61-4899-9685-971CEF9A9466}"/>
              </a:ext>
            </a:extLst>
          </p:cNvPr>
          <p:cNvSpPr txBox="1"/>
          <p:nvPr/>
        </p:nvSpPr>
        <p:spPr>
          <a:xfrm>
            <a:off x="940038" y="1120874"/>
            <a:ext cx="781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Función </a:t>
            </a:r>
            <a:r>
              <a:rPr lang="es-ES" i="1" dirty="0" err="1">
                <a:solidFill>
                  <a:schemeClr val="bg1"/>
                </a:solidFill>
              </a:rPr>
              <a:t>painting-image</a:t>
            </a:r>
            <a:r>
              <a:rPr lang="es-ES" i="1" dirty="0">
                <a:solidFill>
                  <a:schemeClr val="bg1"/>
                </a:solidFill>
              </a:rPr>
              <a:t> (</a:t>
            </a:r>
            <a:r>
              <a:rPr lang="es-ES" dirty="0">
                <a:solidFill>
                  <a:schemeClr val="bg1"/>
                </a:solidFill>
              </a:rPr>
              <a:t>600 x 600 píxeles) </a:t>
            </a:r>
            <a:r>
              <a:rPr lang="es-ES" i="1" dirty="0">
                <a:solidFill>
                  <a:schemeClr val="bg1"/>
                </a:solidFill>
              </a:rPr>
              <a:t>|</a:t>
            </a:r>
            <a:r>
              <a:rPr lang="es-ES" dirty="0">
                <a:solidFill>
                  <a:schemeClr val="bg1"/>
                </a:solidFill>
              </a:rPr>
              <a:t> 1-20 Réplicas, factor de escalado 0.3 (20s) | 8 RPS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4CFB2B2-2969-42CC-B040-1F22FA029B2E}"/>
              </a:ext>
            </a:extLst>
          </p:cNvPr>
          <p:cNvGraphicFramePr>
            <a:graphicFrameLocks noGrp="1"/>
          </p:cNvGraphicFramePr>
          <p:nvPr/>
        </p:nvGraphicFramePr>
        <p:xfrm>
          <a:off x="945054" y="4215874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85862860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56913032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2524138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190602207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 RPS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1, 16, 16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9370"/>
                  </a:ext>
                </a:extLst>
              </a:tr>
            </a:tbl>
          </a:graphicData>
        </a:graphic>
      </p:graphicFrame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76DA46B-3B66-49A8-BB55-72D7719B2839}"/>
              </a:ext>
            </a:extLst>
          </p:cNvPr>
          <p:cNvSpPr/>
          <p:nvPr/>
        </p:nvSpPr>
        <p:spPr>
          <a:xfrm>
            <a:off x="288756" y="3872546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C15CCC6-2222-4B6E-AFF0-6557C03DA4A3}"/>
              </a:ext>
            </a:extLst>
          </p:cNvPr>
          <p:cNvSpPr/>
          <p:nvPr/>
        </p:nvSpPr>
        <p:spPr>
          <a:xfrm rot="10800000">
            <a:off x="8375839" y="3872546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736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Comparativa Autoescalados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1178285817"/>
              </p:ext>
            </p:extLst>
          </p:nvPr>
        </p:nvGraphicFramePr>
        <p:xfrm>
          <a:off x="942546" y="1710749"/>
          <a:ext cx="7258908" cy="200410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T. Med. Ejecución (s)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RPS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Réplicas 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(min., max., est.)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lt2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1.33</a:t>
                      </a:r>
                      <a:endParaRPr sz="1100" b="0" strike="noStrike" dirty="0">
                        <a:solidFill>
                          <a:schemeClr val="lt2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bg1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100" b="0" strike="noStrike" dirty="0">
                        <a:solidFill>
                          <a:schemeClr val="bg1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strike="noStrike" dirty="0">
                          <a:solidFill>
                            <a:schemeClr val="bg1"/>
                          </a:solidFill>
                          <a:effectLst/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1, 1, 1</a:t>
                      </a:r>
                      <a:endParaRPr sz="1100" b="0" strike="noStrike" dirty="0">
                        <a:solidFill>
                          <a:schemeClr val="bg1"/>
                        </a:solidFill>
                        <a:effectLst/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OpenFaaS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0.41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3, 20, 20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100m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18, NO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8D88786-186C-4B0E-B51C-5E885673C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502858"/>
              </p:ext>
            </p:extLst>
          </p:nvPr>
        </p:nvGraphicFramePr>
        <p:xfrm>
          <a:off x="940038" y="3714849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164519952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2551741853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61260949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642970809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CPU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150m</a:t>
                      </a:r>
                      <a:r>
                        <a:rPr lang="es-ES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/ réplica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1, 12, 12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996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FE396F5F-0E61-4899-9685-971CEF9A9466}"/>
              </a:ext>
            </a:extLst>
          </p:cNvPr>
          <p:cNvSpPr txBox="1"/>
          <p:nvPr/>
        </p:nvSpPr>
        <p:spPr>
          <a:xfrm>
            <a:off x="940038" y="1120874"/>
            <a:ext cx="781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Función </a:t>
            </a:r>
            <a:r>
              <a:rPr lang="es-ES" i="1" dirty="0" err="1">
                <a:solidFill>
                  <a:schemeClr val="bg1"/>
                </a:solidFill>
              </a:rPr>
              <a:t>painting-image</a:t>
            </a:r>
            <a:r>
              <a:rPr lang="es-ES" i="1" dirty="0">
                <a:solidFill>
                  <a:schemeClr val="bg1"/>
                </a:solidFill>
              </a:rPr>
              <a:t> (</a:t>
            </a:r>
            <a:r>
              <a:rPr lang="es-ES" dirty="0">
                <a:solidFill>
                  <a:schemeClr val="bg1"/>
                </a:solidFill>
              </a:rPr>
              <a:t>600 x 600 píxeles) </a:t>
            </a:r>
            <a:r>
              <a:rPr lang="es-ES" i="1" dirty="0">
                <a:solidFill>
                  <a:schemeClr val="bg1"/>
                </a:solidFill>
              </a:rPr>
              <a:t>|</a:t>
            </a:r>
            <a:r>
              <a:rPr lang="es-ES" dirty="0">
                <a:solidFill>
                  <a:schemeClr val="bg1"/>
                </a:solidFill>
              </a:rPr>
              <a:t> 1-20 Réplicas, factor de escalado 0.3 (20s) | 8 RPS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4CFB2B2-2969-42CC-B040-1F22FA029B2E}"/>
              </a:ext>
            </a:extLst>
          </p:cNvPr>
          <p:cNvGraphicFramePr>
            <a:graphicFrameLocks noGrp="1"/>
          </p:cNvGraphicFramePr>
          <p:nvPr/>
        </p:nvGraphicFramePr>
        <p:xfrm>
          <a:off x="945054" y="4215874"/>
          <a:ext cx="7258908" cy="50102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4727">
                  <a:extLst>
                    <a:ext uri="{9D8B030D-6E8A-4147-A177-3AD203B41FA5}">
                      <a16:colId xmlns:a16="http://schemas.microsoft.com/office/drawing/2014/main" val="285862860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56913032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3425241387"/>
                    </a:ext>
                  </a:extLst>
                </a:gridCol>
                <a:gridCol w="1814727">
                  <a:extLst>
                    <a:ext uri="{9D8B030D-6E8A-4147-A177-3AD203B41FA5}">
                      <a16:colId xmlns:a16="http://schemas.microsoft.com/office/drawing/2014/main" val="190602207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 RPS / réplica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0.42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100" b="0" dirty="0">
                        <a:solidFill>
                          <a:schemeClr val="bg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1, 16, 16</a:t>
                      </a:r>
                      <a:endParaRPr sz="1100" b="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279370"/>
                  </a:ext>
                </a:extLst>
              </a:tr>
            </a:tbl>
          </a:graphicData>
        </a:graphic>
      </p:graphicFrame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76DA46B-3B66-49A8-BB55-72D7719B2839}"/>
              </a:ext>
            </a:extLst>
          </p:cNvPr>
          <p:cNvSpPr/>
          <p:nvPr/>
        </p:nvSpPr>
        <p:spPr>
          <a:xfrm>
            <a:off x="330008" y="4373571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C15CCC6-2222-4B6E-AFF0-6557C03DA4A3}"/>
              </a:ext>
            </a:extLst>
          </p:cNvPr>
          <p:cNvSpPr/>
          <p:nvPr/>
        </p:nvSpPr>
        <p:spPr>
          <a:xfrm rot="10800000">
            <a:off x="8339603" y="4358198"/>
            <a:ext cx="474389" cy="18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00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solidFill>
                  <a:srgbClr val="39C0BA"/>
                </a:solidFill>
                <a:latin typeface="Quicksand" panose="020B0604020202020204" charset="0"/>
              </a:rPr>
              <a:t>OpenFaaS</a:t>
            </a:r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 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0FAA58A-1352-4EFF-B86D-6756F9DE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327"/>
            <a:ext cx="9144000" cy="46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7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33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 err="1">
                <a:solidFill>
                  <a:srgbClr val="39C0BA"/>
                </a:solidFill>
                <a:latin typeface="Quicksand" panose="020B0604020202020204" charset="0"/>
              </a:rPr>
              <a:t>OpenFaaS</a:t>
            </a:r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 3 Réplicas mín. 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46FC9B12-92F8-48A8-8DB8-ECE60998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964"/>
            <a:ext cx="9144000" cy="456853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4008A01-DDA4-41C0-B779-99F90D6991D4}"/>
              </a:ext>
            </a:extLst>
          </p:cNvPr>
          <p:cNvCxnSpPr/>
          <p:nvPr/>
        </p:nvCxnSpPr>
        <p:spPr>
          <a:xfrm>
            <a:off x="0" y="574964"/>
            <a:ext cx="9144000" cy="0"/>
          </a:xfrm>
          <a:prstGeom prst="line">
            <a:avLst/>
          </a:prstGeom>
          <a:ln w="3175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99217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CPU 100m / Réplica 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B6A64597-DB2C-4B73-8891-3C5475E9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473"/>
            <a:ext cx="9144000" cy="46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160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CPU 150m / Réplica 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46875B9-2592-4EE5-A0D1-5102B5AC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110"/>
            <a:ext cx="9144000" cy="464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352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52730-1375-439C-8707-9CBDC0DDB60E}"/>
              </a:ext>
            </a:extLst>
          </p:cNvPr>
          <p:cNvSpPr txBox="1"/>
          <p:nvPr/>
        </p:nvSpPr>
        <p:spPr>
          <a:xfrm>
            <a:off x="1075764" y="77819"/>
            <a:ext cx="69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39C0BA"/>
                </a:solidFill>
                <a:latin typeface="Quicksand" panose="020B0604020202020204" charset="0"/>
              </a:rPr>
              <a:t>RPS 0.5 / Réplica 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1CD8225-7320-455E-A433-46B8CAC449CA}"/>
              </a:ext>
            </a:extLst>
          </p:cNvPr>
          <p:cNvCxnSpPr/>
          <p:nvPr/>
        </p:nvCxnSpPr>
        <p:spPr>
          <a:xfrm>
            <a:off x="949036" y="0"/>
            <a:ext cx="0" cy="685800"/>
          </a:xfrm>
          <a:prstGeom prst="line">
            <a:avLst/>
          </a:prstGeom>
          <a:ln w="15875">
            <a:solidFill>
              <a:srgbClr val="14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E494FEC2-E421-42D7-A506-B92AAB14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738"/>
            <a:ext cx="9144000" cy="459076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23BD8E9-7134-4B1B-B284-2FD954E06349}"/>
              </a:ext>
            </a:extLst>
          </p:cNvPr>
          <p:cNvCxnSpPr/>
          <p:nvPr/>
        </p:nvCxnSpPr>
        <p:spPr>
          <a:xfrm>
            <a:off x="0" y="552738"/>
            <a:ext cx="9144000" cy="0"/>
          </a:xfrm>
          <a:prstGeom prst="line">
            <a:avLst/>
          </a:prstGeom>
          <a:ln w="3175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22460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rPr lang="es-ES" sz="3200" dirty="0"/>
              <a:t>Conclusiones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0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Respecto a OpenFaaS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 err="1"/>
              <a:t>Autoescalado</a:t>
            </a:r>
            <a:r>
              <a:rPr lang="es-ES" sz="1800" dirty="0"/>
              <a:t> útil pero por defecto muy rígido.</a:t>
            </a: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Altamente personalizable y enfocado a la monitorización.</a:t>
            </a: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Muy flexible por estar basado en Docker.</a:t>
            </a: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Para un uso óptimo requiere conocimientos de Docker y Kubernetes.</a:t>
            </a: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Presenta algunos problemas como: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600" dirty="0" err="1"/>
              <a:t>Alertmanager</a:t>
            </a:r>
            <a:r>
              <a:rPr lang="es-ES" sz="1600" dirty="0"/>
              <a:t> junto al escalado por defecto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600" dirty="0"/>
              <a:t>Balanceo de carga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600" dirty="0" err="1"/>
              <a:t>Watchdog</a:t>
            </a:r>
            <a:r>
              <a:rPr lang="es-ES" sz="1600" dirty="0"/>
              <a:t> clásico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600" dirty="0" err="1"/>
              <a:t>Of-Watchdog</a:t>
            </a:r>
            <a:r>
              <a:rPr lang="es-ES" sz="1600" dirty="0"/>
              <a:t> Python con problemas de filtrado de memoria.</a:t>
            </a:r>
          </a:p>
          <a:p>
            <a:pPr lvl="1">
              <a:buClr>
                <a:schemeClr val="accent1"/>
              </a:buClr>
              <a:buChar char="◦"/>
            </a:pPr>
            <a:endParaRPr lang="es-ES" sz="1800" dirty="0"/>
          </a:p>
          <a:p>
            <a:pPr lvl="1">
              <a:buClr>
                <a:schemeClr val="accent1"/>
              </a:buClr>
              <a:buChar char="◦"/>
            </a:pPr>
            <a:endParaRPr lang="es-E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Demostración de la aplicación desarrollada. </a:t>
            </a:r>
            <a:endParaRPr sz="24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7" name="Gráfico 6" descr="Cerrar con relleno sólido">
            <a:extLst>
              <a:ext uri="{FF2B5EF4-FFF2-40B4-BE49-F238E27FC236}">
                <a16:creationId xmlns:a16="http://schemas.microsoft.com/office/drawing/2014/main" id="{451F372C-78D4-4520-B985-0898D6E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6919" y="2493819"/>
            <a:ext cx="341480" cy="341480"/>
          </a:xfrm>
          <a:prstGeom prst="rect">
            <a:avLst/>
          </a:prstGeom>
        </p:spPr>
      </p:pic>
      <p:pic>
        <p:nvPicPr>
          <p:cNvPr id="10" name="Gráfico 9" descr="Marca de verificación con relleno sólido">
            <a:extLst>
              <a:ext uri="{FF2B5EF4-FFF2-40B4-BE49-F238E27FC236}">
                <a16:creationId xmlns:a16="http://schemas.microsoft.com/office/drawing/2014/main" id="{E868B85E-D941-439F-BD6E-B77256C44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095" y="1620093"/>
            <a:ext cx="341480" cy="341480"/>
          </a:xfrm>
          <a:prstGeom prst="rect">
            <a:avLst/>
          </a:prstGeom>
        </p:spPr>
      </p:pic>
      <p:pic>
        <p:nvPicPr>
          <p:cNvPr id="14" name="Gráfico 13" descr="Marca de verificación con relleno sólido">
            <a:extLst>
              <a:ext uri="{FF2B5EF4-FFF2-40B4-BE49-F238E27FC236}">
                <a16:creationId xmlns:a16="http://schemas.microsoft.com/office/drawing/2014/main" id="{595DB622-BA93-4BDC-97A5-3C2AA00F9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652" y="2056956"/>
            <a:ext cx="341480" cy="34148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A0319A-CEDC-442F-BD6F-22C3AD0ABDFC}"/>
              </a:ext>
            </a:extLst>
          </p:cNvPr>
          <p:cNvCxnSpPr>
            <a:cxnSpLocks/>
          </p:cNvCxnSpPr>
          <p:nvPr/>
        </p:nvCxnSpPr>
        <p:spPr>
          <a:xfrm>
            <a:off x="8066919" y="1466850"/>
            <a:ext cx="341480" cy="0"/>
          </a:xfrm>
          <a:prstGeom prst="line">
            <a:avLst/>
          </a:prstGeom>
          <a:ln w="28575">
            <a:solidFill>
              <a:srgbClr val="C98E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áfico 27" descr="Cerrar con relleno sólido">
            <a:extLst>
              <a:ext uri="{FF2B5EF4-FFF2-40B4-BE49-F238E27FC236}">
                <a16:creationId xmlns:a16="http://schemas.microsoft.com/office/drawing/2014/main" id="{20760DF6-BAB7-45BF-9A7D-D08E3CAB0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6919" y="2988541"/>
            <a:ext cx="341480" cy="3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Respecto a serverless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75" y="1026431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Muy importante elegir bien como se escala cada función</a:t>
            </a: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Muy importante escoger bien la descomposición funcional de la aplicación.</a:t>
            </a: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Libera a los desarrolladores de dimensionar la aplicación y administrar servidores.</a:t>
            </a: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Modelo de pago por uso</a:t>
            </a: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Configuraciones erróneas del escalado pueden provocar: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600" dirty="0"/>
              <a:t>Bajo rendimiento de las funciones.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600" dirty="0"/>
              <a:t>Sobre escalados y sobrecostes.</a:t>
            </a:r>
          </a:p>
          <a:p>
            <a:pPr lvl="1">
              <a:buClr>
                <a:schemeClr val="accent1"/>
              </a:buClr>
              <a:buChar char="◦"/>
            </a:pPr>
            <a:r>
              <a:rPr lang="es-ES" sz="1600" dirty="0"/>
              <a:t>Contención de recursos en el clúster.</a:t>
            </a: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1800" dirty="0"/>
              <a:t>Altamente dependiente de la plataforma.</a:t>
            </a:r>
          </a:p>
          <a:p>
            <a:pPr lvl="1">
              <a:buClr>
                <a:schemeClr val="accent1"/>
              </a:buClr>
              <a:buChar char="◦"/>
            </a:pPr>
            <a:endParaRPr lang="es-E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400" dirty="0"/>
              <a:t> 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" name="Gráfico 4" descr="Cerrar con relleno sólido">
            <a:extLst>
              <a:ext uri="{FF2B5EF4-FFF2-40B4-BE49-F238E27FC236}">
                <a16:creationId xmlns:a16="http://schemas.microsoft.com/office/drawing/2014/main" id="{FA2A77A5-6634-4713-A73D-9E89A5960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6919" y="3133544"/>
            <a:ext cx="341480" cy="341480"/>
          </a:xfrm>
          <a:prstGeom prst="rect">
            <a:avLst/>
          </a:prstGeom>
        </p:spPr>
      </p:pic>
      <p:pic>
        <p:nvPicPr>
          <p:cNvPr id="6" name="Gráfico 5" descr="Marca de verificación con relleno sólido">
            <a:extLst>
              <a:ext uri="{FF2B5EF4-FFF2-40B4-BE49-F238E27FC236}">
                <a16:creationId xmlns:a16="http://schemas.microsoft.com/office/drawing/2014/main" id="{2B50730A-C1BE-464D-9D0B-FDF26EEEB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2265" y="2171965"/>
            <a:ext cx="341480" cy="34148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1B32BDC-7389-4A74-AA7B-A88974FE991A}"/>
              </a:ext>
            </a:extLst>
          </p:cNvPr>
          <p:cNvCxnSpPr>
            <a:cxnSpLocks/>
          </p:cNvCxnSpPr>
          <p:nvPr/>
        </p:nvCxnSpPr>
        <p:spPr>
          <a:xfrm>
            <a:off x="8057749" y="1323975"/>
            <a:ext cx="341480" cy="0"/>
          </a:xfrm>
          <a:prstGeom prst="line">
            <a:avLst/>
          </a:prstGeom>
          <a:ln w="28575">
            <a:solidFill>
              <a:srgbClr val="C98E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áfico 7" descr="Cerrar con relleno sólido">
            <a:extLst>
              <a:ext uri="{FF2B5EF4-FFF2-40B4-BE49-F238E27FC236}">
                <a16:creationId xmlns:a16="http://schemas.microsoft.com/office/drawing/2014/main" id="{B46FA4F3-D893-4BF1-9E01-C905A7272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7749" y="4215927"/>
            <a:ext cx="341480" cy="34148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DCD6226-20AD-4B26-A889-F86FE4EBC48E}"/>
              </a:ext>
            </a:extLst>
          </p:cNvPr>
          <p:cNvCxnSpPr>
            <a:cxnSpLocks/>
          </p:cNvCxnSpPr>
          <p:nvPr/>
        </p:nvCxnSpPr>
        <p:spPr>
          <a:xfrm>
            <a:off x="8066919" y="1771650"/>
            <a:ext cx="323140" cy="0"/>
          </a:xfrm>
          <a:prstGeom prst="line">
            <a:avLst/>
          </a:prstGeom>
          <a:ln w="28575">
            <a:solidFill>
              <a:srgbClr val="C98E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0AA02FCA-48E2-4366-9EE8-753D50EA2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0464" y="2717650"/>
            <a:ext cx="341480" cy="3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 tmFilter="0, 0; .2, .5; .8, .5; 1, 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" autoRev="1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00" tmFilter="0, 0; .2, .5; .8, .5; 1, 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350" autoRev="1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00" tmFilter="0, 0; .2, .5; .8, .5; 1, 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50" autoRev="1" fill="hold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00" tmFilter="0, 0; .2, .5; .8, .5; 1, 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50" autoRev="1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00" tmFilter="0, 0; .2, .5; .8, .5; 1, 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350" autoRev="1" fill="hold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00" tmFilter="0, 0; .2, .5; .8, .5; 1, 0"/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350" autoRev="1" fill="hold"/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Algunas plataformas de Serverless</a:t>
            </a:r>
            <a:endParaRPr dirty="0"/>
          </a:p>
        </p:txBody>
      </p:sp>
      <p:sp>
        <p:nvSpPr>
          <p:cNvPr id="160" name="Google Shape;160;p23"/>
          <p:cNvSpPr/>
          <p:nvPr/>
        </p:nvSpPr>
        <p:spPr>
          <a:xfrm>
            <a:off x="3828898" y="1032727"/>
            <a:ext cx="1413615" cy="1404172"/>
          </a:xfrm>
          <a:prstGeom prst="ellipse">
            <a:avLst/>
          </a:prstGeom>
          <a:noFill/>
          <a:ln w="9525" cap="flat" cmpd="sng">
            <a:solidFill>
              <a:schemeClr val="accent4">
                <a:lumMod val="9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297334" y="1041608"/>
            <a:ext cx="1413616" cy="1404172"/>
          </a:xfrm>
          <a:prstGeom prst="ellipse">
            <a:avLst/>
          </a:prstGeom>
          <a:noFill/>
          <a:ln w="9525" cap="flat" cmpd="sng">
            <a:solidFill>
              <a:schemeClr val="accent4">
                <a:lumMod val="9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6360461" y="1015131"/>
            <a:ext cx="1413615" cy="1439361"/>
          </a:xfrm>
          <a:prstGeom prst="ellipse">
            <a:avLst/>
          </a:prstGeom>
          <a:noFill/>
          <a:ln w="9525" cap="flat" cmpd="sng">
            <a:solidFill>
              <a:schemeClr val="accent4">
                <a:lumMod val="9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404ADF54-35CB-40E5-B577-8DA1997F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21" y="1083277"/>
            <a:ext cx="1320835" cy="132083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7046ADC4-4A80-4A3C-8DBB-FD1EF9CC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465" y="1083277"/>
            <a:ext cx="1288473" cy="13219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E8848E52-8364-4CA4-B110-DCE1A4CEF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217" y="1057443"/>
            <a:ext cx="1333709" cy="13547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161;p23">
            <a:extLst>
              <a:ext uri="{FF2B5EF4-FFF2-40B4-BE49-F238E27FC236}">
                <a16:creationId xmlns:a16="http://schemas.microsoft.com/office/drawing/2014/main" id="{F1232560-E5AD-4C5F-A2D4-4EE56E6BA5BD}"/>
              </a:ext>
            </a:extLst>
          </p:cNvPr>
          <p:cNvSpPr/>
          <p:nvPr/>
        </p:nvSpPr>
        <p:spPr>
          <a:xfrm>
            <a:off x="1297332" y="2969572"/>
            <a:ext cx="1413616" cy="1404172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" name="Imagen 10" descr="Imagen que contiene filtro, alimentos, vidrio, cuarto&#10;&#10;Descripción generada automáticamente">
            <a:extLst>
              <a:ext uri="{FF2B5EF4-FFF2-40B4-BE49-F238E27FC236}">
                <a16:creationId xmlns:a16="http://schemas.microsoft.com/office/drawing/2014/main" id="{5B67D981-7EED-4E8D-AA46-D8B63CC08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120" y="3040254"/>
            <a:ext cx="1282039" cy="1262808"/>
          </a:xfrm>
          <a:prstGeom prst="rect">
            <a:avLst/>
          </a:prstGeom>
        </p:spPr>
      </p:pic>
      <p:sp>
        <p:nvSpPr>
          <p:cNvPr id="18" name="Google Shape;161;p23">
            <a:extLst>
              <a:ext uri="{FF2B5EF4-FFF2-40B4-BE49-F238E27FC236}">
                <a16:creationId xmlns:a16="http://schemas.microsoft.com/office/drawing/2014/main" id="{2EEBE89A-6BD9-4762-9433-F326DCA663B7}"/>
              </a:ext>
            </a:extLst>
          </p:cNvPr>
          <p:cNvSpPr/>
          <p:nvPr/>
        </p:nvSpPr>
        <p:spPr>
          <a:xfrm>
            <a:off x="3810164" y="2969572"/>
            <a:ext cx="1413616" cy="1404172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" name="Google Shape;161;p23">
            <a:extLst>
              <a:ext uri="{FF2B5EF4-FFF2-40B4-BE49-F238E27FC236}">
                <a16:creationId xmlns:a16="http://schemas.microsoft.com/office/drawing/2014/main" id="{E70A1480-3EB7-487A-8223-25960D5FEEF5}"/>
              </a:ext>
            </a:extLst>
          </p:cNvPr>
          <p:cNvSpPr/>
          <p:nvPr/>
        </p:nvSpPr>
        <p:spPr>
          <a:xfrm>
            <a:off x="6367264" y="2969572"/>
            <a:ext cx="1413616" cy="1404172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CAEBDAC0-E1CC-4698-BCF5-FF1AC1A2B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413" y="3004239"/>
            <a:ext cx="1333709" cy="13204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A39F1F-F2D0-45DE-9AAC-E0F41974F59F}"/>
              </a:ext>
            </a:extLst>
          </p:cNvPr>
          <p:cNvSpPr txBox="1"/>
          <p:nvPr/>
        </p:nvSpPr>
        <p:spPr>
          <a:xfrm>
            <a:off x="1373701" y="2445780"/>
            <a:ext cx="129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DE7F88"/>
                </a:solidFill>
              </a:rPr>
              <a:t>AWS Lambda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3646946-1CBE-4B2E-AA6A-5CA7B0C79F2A}"/>
              </a:ext>
            </a:extLst>
          </p:cNvPr>
          <p:cNvSpPr txBox="1"/>
          <p:nvPr/>
        </p:nvSpPr>
        <p:spPr>
          <a:xfrm>
            <a:off x="3480138" y="2455776"/>
            <a:ext cx="2111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E7F88"/>
                </a:solidFill>
              </a:rPr>
              <a:t>Google Cloud </a:t>
            </a:r>
            <a:r>
              <a:rPr lang="es-ES" dirty="0" err="1">
                <a:solidFill>
                  <a:srgbClr val="DE7F88"/>
                </a:solidFill>
              </a:rPr>
              <a:t>Functions</a:t>
            </a:r>
            <a:endParaRPr lang="es-ES" dirty="0">
              <a:solidFill>
                <a:srgbClr val="DE7F88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01434D7-2091-4E4C-8F87-1595E7E77133}"/>
              </a:ext>
            </a:extLst>
          </p:cNvPr>
          <p:cNvSpPr txBox="1"/>
          <p:nvPr/>
        </p:nvSpPr>
        <p:spPr>
          <a:xfrm>
            <a:off x="5948512" y="2455776"/>
            <a:ext cx="2237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E7F88"/>
                </a:solidFill>
              </a:rPr>
              <a:t>Microsoft Azure </a:t>
            </a:r>
            <a:r>
              <a:rPr lang="es-ES" dirty="0" err="1">
                <a:solidFill>
                  <a:srgbClr val="DE7F88"/>
                </a:solidFill>
              </a:rPr>
              <a:t>Functions</a:t>
            </a:r>
            <a:endParaRPr lang="es-ES" dirty="0">
              <a:solidFill>
                <a:srgbClr val="DE7F88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F0DA73D-42E0-4A00-88F3-993AFB8D566F}"/>
              </a:ext>
            </a:extLst>
          </p:cNvPr>
          <p:cNvSpPr txBox="1"/>
          <p:nvPr/>
        </p:nvSpPr>
        <p:spPr>
          <a:xfrm>
            <a:off x="1638611" y="4373744"/>
            <a:ext cx="76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Fission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940ED76-8E92-4985-A8AC-2861C8A4C509}"/>
              </a:ext>
            </a:extLst>
          </p:cNvPr>
          <p:cNvSpPr txBox="1"/>
          <p:nvPr/>
        </p:nvSpPr>
        <p:spPr>
          <a:xfrm>
            <a:off x="3985855" y="4373744"/>
            <a:ext cx="1062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OpenFaaS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4D71AC5-7CF2-4965-8CA7-891C92DB81D2}"/>
              </a:ext>
            </a:extLst>
          </p:cNvPr>
          <p:cNvSpPr txBox="1"/>
          <p:nvPr/>
        </p:nvSpPr>
        <p:spPr>
          <a:xfrm>
            <a:off x="6664614" y="4344445"/>
            <a:ext cx="800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Knative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4" name="Google Shape;145;p21">
            <a:extLst>
              <a:ext uri="{FF2B5EF4-FFF2-40B4-BE49-F238E27FC236}">
                <a16:creationId xmlns:a16="http://schemas.microsoft.com/office/drawing/2014/main" id="{25F36ED5-12ED-4A07-965D-9259CDB601D7}"/>
              </a:ext>
            </a:extLst>
          </p:cNvPr>
          <p:cNvPicPr preferRelativeResize="0"/>
          <p:nvPr/>
        </p:nvPicPr>
        <p:blipFill>
          <a:blip r:embed="rId8"/>
          <a:srcRect t="172" b="172"/>
          <a:stretch/>
        </p:blipFill>
        <p:spPr>
          <a:xfrm>
            <a:off x="3845356" y="3004239"/>
            <a:ext cx="1343228" cy="13402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0721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2" grpId="0" animBg="1"/>
      <p:bldP spid="15" grpId="0" animBg="1"/>
      <p:bldP spid="18" grpId="0" animBg="1"/>
      <p:bldP spid="21" grpId="0" animBg="1"/>
      <p:bldP spid="17" grpId="0"/>
      <p:bldP spid="29" grpId="0"/>
      <p:bldP spid="31" grpId="0"/>
      <p:bldP spid="33" grpId="0"/>
      <p:bldP spid="3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ctrTitle" idx="4294967295"/>
          </p:nvPr>
        </p:nvSpPr>
        <p:spPr>
          <a:xfrm>
            <a:off x="1377875" y="1991813"/>
            <a:ext cx="477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 dirty="0">
                <a:solidFill>
                  <a:schemeClr val="dk1"/>
                </a:solidFill>
              </a:rPr>
              <a:t>Vídeo</a:t>
            </a:r>
            <a:br>
              <a:rPr lang="es-ES" sz="6000" b="1" dirty="0">
                <a:solidFill>
                  <a:schemeClr val="dk1"/>
                </a:solidFill>
              </a:rPr>
            </a:br>
            <a:r>
              <a:rPr lang="es-ES" sz="6000" b="1" dirty="0">
                <a:solidFill>
                  <a:schemeClr val="dk1"/>
                </a:solidFill>
              </a:rPr>
              <a:t>DEMO</a:t>
            </a:r>
            <a:endParaRPr sz="6000" b="1" dirty="0">
              <a:solidFill>
                <a:schemeClr val="dk1"/>
              </a:solidFill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5" name="Google Shape;325;p33">
            <a:extLst>
              <a:ext uri="{FF2B5EF4-FFF2-40B4-BE49-F238E27FC236}">
                <a16:creationId xmlns:a16="http://schemas.microsoft.com/office/drawing/2014/main" id="{FD5E8209-DE2F-473F-B5B2-5547699E4054}"/>
              </a:ext>
            </a:extLst>
          </p:cNvPr>
          <p:cNvGrpSpPr/>
          <p:nvPr/>
        </p:nvGrpSpPr>
        <p:grpSpPr>
          <a:xfrm>
            <a:off x="3938374" y="1462324"/>
            <a:ext cx="4542205" cy="2661224"/>
            <a:chOff x="3938374" y="1462324"/>
            <a:chExt cx="4542205" cy="2661224"/>
          </a:xfrm>
        </p:grpSpPr>
        <p:sp>
          <p:nvSpPr>
            <p:cNvPr id="6" name="Google Shape;326;p33">
              <a:extLst>
                <a:ext uri="{FF2B5EF4-FFF2-40B4-BE49-F238E27FC236}">
                  <a16:creationId xmlns:a16="http://schemas.microsoft.com/office/drawing/2014/main" id="{EDF41C12-7EFD-4C6C-873F-895569B65042}"/>
                </a:ext>
              </a:extLst>
            </p:cNvPr>
            <p:cNvSpPr/>
            <p:nvPr/>
          </p:nvSpPr>
          <p:spPr>
            <a:xfrm>
              <a:off x="4309824" y="146232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27;p33">
              <a:extLst>
                <a:ext uri="{FF2B5EF4-FFF2-40B4-BE49-F238E27FC236}">
                  <a16:creationId xmlns:a16="http://schemas.microsoft.com/office/drawing/2014/main" id="{CE3950B3-34AE-40CF-88D9-2A4DB35587F3}"/>
                </a:ext>
              </a:extLst>
            </p:cNvPr>
            <p:cNvSpPr/>
            <p:nvPr/>
          </p:nvSpPr>
          <p:spPr>
            <a:xfrm>
              <a:off x="3938374" y="4053515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28;p33">
              <a:extLst>
                <a:ext uri="{FF2B5EF4-FFF2-40B4-BE49-F238E27FC236}">
                  <a16:creationId xmlns:a16="http://schemas.microsoft.com/office/drawing/2014/main" id="{E48DD9F0-35BB-4DAC-A9A2-46CB09142417}"/>
                </a:ext>
              </a:extLst>
            </p:cNvPr>
            <p:cNvSpPr/>
            <p:nvPr/>
          </p:nvSpPr>
          <p:spPr>
            <a:xfrm>
              <a:off x="3938374" y="3997489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29;p33">
              <a:extLst>
                <a:ext uri="{FF2B5EF4-FFF2-40B4-BE49-F238E27FC236}">
                  <a16:creationId xmlns:a16="http://schemas.microsoft.com/office/drawing/2014/main" id="{41E4A049-2B90-4D32-803D-36DE462E525B}"/>
                </a:ext>
              </a:extLst>
            </p:cNvPr>
            <p:cNvSpPr/>
            <p:nvPr/>
          </p:nvSpPr>
          <p:spPr>
            <a:xfrm>
              <a:off x="5872718" y="3997489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231">
            <a:extLst>
              <a:ext uri="{FF2B5EF4-FFF2-40B4-BE49-F238E27FC236}">
                <a16:creationId xmlns:a16="http://schemas.microsoft.com/office/drawing/2014/main" id="{E9CFD630-3490-4D7E-BDDD-577D265D3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54" y="1629073"/>
            <a:ext cx="3528327" cy="2206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4" y="2233519"/>
            <a:ext cx="742813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Evaluación</a:t>
            </a:r>
            <a:r>
              <a:rPr lang="en-US" sz="3600" dirty="0"/>
              <a:t> de las </a:t>
            </a:r>
            <a:r>
              <a:rPr lang="en-US" sz="3600" dirty="0" err="1"/>
              <a:t>Políticas</a:t>
            </a:r>
            <a:r>
              <a:rPr lang="en-US" sz="3600" dirty="0"/>
              <a:t> de </a:t>
            </a:r>
            <a:r>
              <a:rPr lang="en-US" sz="3600" dirty="0" err="1"/>
              <a:t>Orquestación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Rendimiento</a:t>
            </a:r>
            <a:r>
              <a:rPr lang="en-US" sz="3600" dirty="0"/>
              <a:t> de las </a:t>
            </a:r>
            <a:r>
              <a:rPr lang="en-US" sz="3600" dirty="0" err="1"/>
              <a:t>Aplicaciones</a:t>
            </a:r>
            <a:r>
              <a:rPr lang="en-US" sz="3600" dirty="0"/>
              <a:t> Serverless</a:t>
            </a:r>
          </a:p>
        </p:txBody>
      </p:sp>
      <p:pic>
        <p:nvPicPr>
          <p:cNvPr id="2" name="Grabación de pantalla 1">
            <a:hlinkClick r:id="" action="ppaction://media"/>
            <a:extLst>
              <a:ext uri="{FF2B5EF4-FFF2-40B4-BE49-F238E27FC236}">
                <a16:creationId xmlns:a16="http://schemas.microsoft.com/office/drawing/2014/main" id="{4BB6E837-4153-4A2E-9036-2B01B56CA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Tm="15487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0BA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>
                <a:solidFill>
                  <a:srgbClr val="2E3037"/>
                </a:solidFill>
              </a:rPr>
              <a:t>Agradecimientos y créditos</a:t>
            </a:r>
            <a:endParaRPr dirty="0">
              <a:solidFill>
                <a:srgbClr val="2E3037"/>
              </a:solidFill>
            </a:endParaRPr>
          </a:p>
        </p:txBody>
      </p:sp>
      <p:sp>
        <p:nvSpPr>
          <p:cNvPr id="344" name="Google Shape;344;p35"/>
          <p:cNvSpPr txBox="1">
            <a:spLocks noGrp="1"/>
          </p:cNvSpPr>
          <p:nvPr>
            <p:ph type="body" idx="1"/>
          </p:nvPr>
        </p:nvSpPr>
        <p:spPr>
          <a:xfrm>
            <a:off x="1165498" y="1130515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sz="2400" dirty="0">
                <a:solidFill>
                  <a:srgbClr val="2E3037"/>
                </a:solidFill>
              </a:rPr>
              <a:t>Gracias en especial a mis tutores: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_tradnl" sz="1400" dirty="0"/>
              <a:t>	</a:t>
            </a:r>
            <a:r>
              <a:rPr lang="es-ES_tradnl" sz="1600" dirty="0"/>
              <a:t>Lidia Fuentes Fernández</a:t>
            </a:r>
            <a:endParaRPr lang="es-ES" sz="16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_tradnl" sz="1600" dirty="0"/>
              <a:t>	Pablo Serrano Gutiérrez</a:t>
            </a:r>
            <a:endParaRPr lang="es-ES" sz="16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sz="2400" dirty="0"/>
              <a:t>	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sz="2400" dirty="0"/>
          </a:p>
          <a:p>
            <a:pPr marL="76198" indent="0">
              <a:lnSpc>
                <a:spcPct val="115000"/>
              </a:lnSpc>
              <a:buSzPts val="2400"/>
              <a:buNone/>
            </a:pPr>
            <a:endParaRPr lang="en" sz="2400" dirty="0"/>
          </a:p>
          <a:p>
            <a:pPr marL="76198" indent="0">
              <a:lnSpc>
                <a:spcPct val="115000"/>
              </a:lnSpc>
              <a:buSzPts val="2400"/>
              <a:buNone/>
            </a:pPr>
            <a:r>
              <a:rPr lang="en" sz="1800" dirty="0">
                <a:solidFill>
                  <a:srgbClr val="2E3037"/>
                </a:solidFill>
              </a:rPr>
              <a:t>Créditos:</a:t>
            </a:r>
          </a:p>
          <a:p>
            <a:pPr marL="76198" indent="0">
              <a:lnSpc>
                <a:spcPct val="115000"/>
              </a:lnSpc>
              <a:buSzPts val="2400"/>
              <a:buNone/>
            </a:pPr>
            <a:r>
              <a:rPr lang="en" sz="1400" dirty="0"/>
              <a:t>	</a:t>
            </a:r>
            <a:r>
              <a:rPr lang="en" sz="1600" dirty="0"/>
              <a:t>Plantilla de la presentación: </a:t>
            </a:r>
            <a:r>
              <a:rPr lang="en" sz="16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600" dirty="0"/>
          </a:p>
          <a:p>
            <a:pPr marL="76198" indent="0">
              <a:lnSpc>
                <a:spcPct val="115000"/>
              </a:lnSpc>
              <a:spcBef>
                <a:spcPts val="0"/>
              </a:spcBef>
              <a:buSzPts val="2400"/>
              <a:buNone/>
            </a:pPr>
            <a:r>
              <a:rPr lang="en" sz="1600" dirty="0"/>
              <a:t>	Iconos e imágenes genéricas: </a:t>
            </a:r>
            <a:r>
              <a:rPr lang="en" sz="16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600" dirty="0"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srgbClr val="39C0BA"/>
                </a:solidFill>
              </a:rPr>
              <a:pPr defTabSz="914378"/>
              <a:t>42</a:t>
            </a:fld>
            <a:endParaRPr>
              <a:solidFill>
                <a:srgbClr val="39C0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09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4">
            <a:extLst>
              <a:ext uri="{FF2B5EF4-FFF2-40B4-BE49-F238E27FC236}">
                <a16:creationId xmlns:a16="http://schemas.microsoft.com/office/drawing/2014/main" id="{C1077EC0-3AC9-485C-97F2-202C61C0FFB0}"/>
              </a:ext>
            </a:extLst>
          </p:cNvPr>
          <p:cNvSpPr txBox="1">
            <a:spLocks/>
          </p:cNvSpPr>
          <p:nvPr/>
        </p:nvSpPr>
        <p:spPr>
          <a:xfrm>
            <a:off x="1336100" y="1183688"/>
            <a:ext cx="7337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s-ES" sz="2200" b="1">
                <a:solidFill>
                  <a:schemeClr val="dk1"/>
                </a:solidFill>
              </a:rPr>
              <a:t>¡Gracias!</a:t>
            </a:r>
            <a:endParaRPr lang="es-ES" sz="2200" b="1" dirty="0">
              <a:solidFill>
                <a:schemeClr val="dk1"/>
              </a:solidFill>
            </a:endParaRPr>
          </a:p>
        </p:txBody>
      </p:sp>
      <p:sp>
        <p:nvSpPr>
          <p:cNvPr id="5" name="Google Shape;336;p34">
            <a:extLst>
              <a:ext uri="{FF2B5EF4-FFF2-40B4-BE49-F238E27FC236}">
                <a16:creationId xmlns:a16="http://schemas.microsoft.com/office/drawing/2014/main" id="{37213F27-B8FA-49CF-88AB-57E797351883}"/>
              </a:ext>
            </a:extLst>
          </p:cNvPr>
          <p:cNvSpPr txBox="1">
            <a:spLocks/>
          </p:cNvSpPr>
          <p:nvPr/>
        </p:nvSpPr>
        <p:spPr>
          <a:xfrm>
            <a:off x="1120947" y="2190413"/>
            <a:ext cx="7337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s-ES" sz="3600" b="1" dirty="0">
                <a:solidFill>
                  <a:schemeClr val="tx1"/>
                </a:solidFill>
              </a:rPr>
              <a:t>¿Alguna pregunta?</a:t>
            </a:r>
          </a:p>
        </p:txBody>
      </p:sp>
      <p:sp>
        <p:nvSpPr>
          <p:cNvPr id="6" name="Google Shape;337;p34">
            <a:extLst>
              <a:ext uri="{FF2B5EF4-FFF2-40B4-BE49-F238E27FC236}">
                <a16:creationId xmlns:a16="http://schemas.microsoft.com/office/drawing/2014/main" id="{A90BA677-6791-4CBA-BD89-1879A1F0F4CB}"/>
              </a:ext>
            </a:extLst>
          </p:cNvPr>
          <p:cNvSpPr txBox="1">
            <a:spLocks/>
          </p:cNvSpPr>
          <p:nvPr/>
        </p:nvSpPr>
        <p:spPr>
          <a:xfrm>
            <a:off x="1336100" y="2771569"/>
            <a:ext cx="73377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endParaRPr lang="es-ES" sz="2200" dirty="0">
              <a:solidFill>
                <a:srgbClr val="F3F3F3"/>
              </a:solidFill>
            </a:endParaRPr>
          </a:p>
          <a:p>
            <a:pPr marL="0" indent="0">
              <a:buFont typeface="Quicksand"/>
              <a:buNone/>
            </a:pPr>
            <a:r>
              <a:rPr lang="es-ES" sz="2200" dirty="0">
                <a:solidFill>
                  <a:schemeClr val="tx1"/>
                </a:solidFill>
              </a:rPr>
              <a:t>José Adrián Camacho Herrera</a:t>
            </a:r>
          </a:p>
          <a:p>
            <a:pPr marL="0" indent="0">
              <a:buFont typeface="Quicksand"/>
              <a:buNone/>
            </a:pPr>
            <a:r>
              <a:rPr lang="es-ES" sz="2200" dirty="0">
                <a:solidFill>
                  <a:schemeClr val="tx1"/>
                </a:solidFill>
              </a:rPr>
              <a:t>joseadrianch98@gmail.com</a:t>
            </a:r>
          </a:p>
        </p:txBody>
      </p:sp>
    </p:spTree>
    <p:extLst>
      <p:ext uri="{BB962C8B-B14F-4D97-AF65-F5344CB8AC3E}">
        <p14:creationId xmlns:p14="http://schemas.microsoft.com/office/powerpoint/2010/main" val="1926289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94FEC2-E421-42D7-A506-B92AAB143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" t="1479" r="789" b="14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4989885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2918C7-D50A-458F-A45E-0D26F2706E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1054" r="412" b="762"/>
          <a:stretch/>
        </p:blipFill>
        <p:spPr bwMode="auto">
          <a:xfrm>
            <a:off x="0" y="-392"/>
            <a:ext cx="9143999" cy="514389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35039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78AAE-C4C8-46E9-8D69-749C6AB7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46</a:t>
            </a:fld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23BD8E9-7134-4B1B-B284-2FD954E06349}"/>
              </a:ext>
            </a:extLst>
          </p:cNvPr>
          <p:cNvCxnSpPr/>
          <p:nvPr/>
        </p:nvCxnSpPr>
        <p:spPr>
          <a:xfrm>
            <a:off x="0" y="552738"/>
            <a:ext cx="9144000" cy="0"/>
          </a:xfrm>
          <a:prstGeom prst="line">
            <a:avLst/>
          </a:prstGeom>
          <a:ln w="3175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BC5DDFF2-FBC0-46BC-AD0A-1AAA44BEE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46525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5047869-3999-472A-BAF6-4C9D212182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47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BE900E-84F3-45A5-80BB-0B55271FE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56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rcRect t="172" b="172"/>
          <a:stretch/>
        </p:blipFill>
        <p:spPr>
          <a:xfrm>
            <a:off x="-862096" y="1086936"/>
            <a:ext cx="3659492" cy="3584946"/>
          </a:xfrm>
          <a:prstGeom prst="ellipse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43000" y="535794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OpenFaaS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52571" y="708294"/>
            <a:ext cx="5545789" cy="1666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dirty="0"/>
              <a:t>Permite desplegar y ejecutar funciones escritas en cualquier lenguaje de programación mediante una imagen Docker.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 dirty="0"/>
              <a:t> </a:t>
            </a:r>
            <a:r>
              <a:rPr lang="es-ES" sz="2000" dirty="0"/>
              <a:t>Características</a:t>
            </a:r>
            <a:r>
              <a:rPr lang="es-ES" sz="1800" dirty="0"/>
              <a:t>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1800" dirty="0"/>
              <a:t>Escalado automático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1800" dirty="0"/>
              <a:t>Escalado a cero (versión PRO)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1800" dirty="0"/>
              <a:t>Servicio de API Gateway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1800" dirty="0"/>
              <a:t>Permite llamadas síncronas y asíncronas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1800" dirty="0"/>
              <a:t>Línea de comandos (CLI)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s-ES" sz="1800" dirty="0"/>
              <a:t>Abstracción sobre Kubernetes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944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2BE1DCE6-EC67-401B-A215-831B411D6714}"/>
              </a:ext>
            </a:extLst>
          </p:cNvPr>
          <p:cNvSpPr/>
          <p:nvPr/>
        </p:nvSpPr>
        <p:spPr>
          <a:xfrm>
            <a:off x="1132976" y="3939987"/>
            <a:ext cx="7425928" cy="943011"/>
          </a:xfrm>
          <a:custGeom>
            <a:avLst/>
            <a:gdLst>
              <a:gd name="connsiteX0" fmla="*/ 0 w 7425928"/>
              <a:gd name="connsiteY0" fmla="*/ 0 h 1008726"/>
              <a:gd name="connsiteX1" fmla="*/ 7425928 w 7425928"/>
              <a:gd name="connsiteY1" fmla="*/ 0 h 1008726"/>
              <a:gd name="connsiteX2" fmla="*/ 7425928 w 7425928"/>
              <a:gd name="connsiteY2" fmla="*/ 1008726 h 1008726"/>
              <a:gd name="connsiteX3" fmla="*/ 0 w 7425928"/>
              <a:gd name="connsiteY3" fmla="*/ 1008726 h 1008726"/>
              <a:gd name="connsiteX4" fmla="*/ 0 w 7425928"/>
              <a:gd name="connsiteY4" fmla="*/ 0 h 10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5928" h="1008726">
                <a:moveTo>
                  <a:pt x="0" y="0"/>
                </a:moveTo>
                <a:lnTo>
                  <a:pt x="7425928" y="0"/>
                </a:lnTo>
                <a:lnTo>
                  <a:pt x="7425928" y="1008726"/>
                </a:lnTo>
                <a:lnTo>
                  <a:pt x="0" y="1008726"/>
                </a:lnTo>
                <a:lnTo>
                  <a:pt x="0" y="0"/>
                </a:lnTo>
                <a:close/>
              </a:path>
            </a:pathLst>
          </a:custGeom>
          <a:solidFill>
            <a:srgbClr val="DE7F88">
              <a:alpha val="70000"/>
            </a:srgbClr>
          </a:solidFill>
          <a:ln w="38100">
            <a:solidFill>
              <a:schemeClr val="bg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4800" kern="1200" dirty="0">
                <a:latin typeface="+mj-lt"/>
              </a:rPr>
              <a:t>Docker</a:t>
            </a:r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Módulos de OpenFaas</a:t>
            </a:r>
            <a:endParaRPr dirty="0"/>
          </a:p>
        </p:txBody>
      </p: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FE902F51-2D99-4E7D-A25F-5B943F08266C}"/>
              </a:ext>
            </a:extLst>
          </p:cNvPr>
          <p:cNvSpPr/>
          <p:nvPr/>
        </p:nvSpPr>
        <p:spPr>
          <a:xfrm>
            <a:off x="1132976" y="2931542"/>
            <a:ext cx="7425928" cy="943011"/>
          </a:xfrm>
          <a:custGeom>
            <a:avLst/>
            <a:gdLst>
              <a:gd name="connsiteX0" fmla="*/ 0 w 7425928"/>
              <a:gd name="connsiteY0" fmla="*/ 0 h 1008726"/>
              <a:gd name="connsiteX1" fmla="*/ 7425928 w 7425928"/>
              <a:gd name="connsiteY1" fmla="*/ 0 h 1008726"/>
              <a:gd name="connsiteX2" fmla="*/ 7425928 w 7425928"/>
              <a:gd name="connsiteY2" fmla="*/ 1008726 h 1008726"/>
              <a:gd name="connsiteX3" fmla="*/ 0 w 7425928"/>
              <a:gd name="connsiteY3" fmla="*/ 1008726 h 1008726"/>
              <a:gd name="connsiteX4" fmla="*/ 0 w 7425928"/>
              <a:gd name="connsiteY4" fmla="*/ 0 h 10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5928" h="1008726">
                <a:moveTo>
                  <a:pt x="0" y="0"/>
                </a:moveTo>
                <a:lnTo>
                  <a:pt x="7425928" y="0"/>
                </a:lnTo>
                <a:lnTo>
                  <a:pt x="7425928" y="1008726"/>
                </a:lnTo>
                <a:lnTo>
                  <a:pt x="0" y="10087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0000"/>
            </a:schemeClr>
          </a:solidFill>
          <a:ln w="38100">
            <a:solidFill>
              <a:schemeClr val="bg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4800" kern="1200" dirty="0"/>
              <a:t>Kubernetes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01320836-805A-44A2-BF24-D1A4457A5F26}"/>
              </a:ext>
            </a:extLst>
          </p:cNvPr>
          <p:cNvSpPr/>
          <p:nvPr/>
        </p:nvSpPr>
        <p:spPr>
          <a:xfrm>
            <a:off x="1132976" y="2029320"/>
            <a:ext cx="2430495" cy="836787"/>
          </a:xfrm>
          <a:custGeom>
            <a:avLst/>
            <a:gdLst>
              <a:gd name="connsiteX0" fmla="*/ 0 w 7425928"/>
              <a:gd name="connsiteY0" fmla="*/ 0 h 1008726"/>
              <a:gd name="connsiteX1" fmla="*/ 7425928 w 7425928"/>
              <a:gd name="connsiteY1" fmla="*/ 0 h 1008726"/>
              <a:gd name="connsiteX2" fmla="*/ 7425928 w 7425928"/>
              <a:gd name="connsiteY2" fmla="*/ 1008726 h 1008726"/>
              <a:gd name="connsiteX3" fmla="*/ 0 w 7425928"/>
              <a:gd name="connsiteY3" fmla="*/ 1008726 h 1008726"/>
              <a:gd name="connsiteX4" fmla="*/ 0 w 7425928"/>
              <a:gd name="connsiteY4" fmla="*/ 0 h 10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5928" h="1008726">
                <a:moveTo>
                  <a:pt x="0" y="0"/>
                </a:moveTo>
                <a:lnTo>
                  <a:pt x="7425928" y="0"/>
                </a:lnTo>
                <a:lnTo>
                  <a:pt x="7425928" y="1008726"/>
                </a:lnTo>
                <a:lnTo>
                  <a:pt x="0" y="1008726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70000"/>
            </a:srgbClr>
          </a:solidFill>
          <a:ln w="38100">
            <a:solidFill>
              <a:schemeClr val="bg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/>
              <a:t>Prometheus</a:t>
            </a:r>
          </a:p>
        </p:txBody>
      </p:sp>
      <p:sp>
        <p:nvSpPr>
          <p:cNvPr id="39" name="Forma libre: forma 38">
            <a:extLst>
              <a:ext uri="{FF2B5EF4-FFF2-40B4-BE49-F238E27FC236}">
                <a16:creationId xmlns:a16="http://schemas.microsoft.com/office/drawing/2014/main" id="{2FECBE6B-436F-4773-9AF7-36429EA0DFD0}"/>
              </a:ext>
            </a:extLst>
          </p:cNvPr>
          <p:cNvSpPr/>
          <p:nvPr/>
        </p:nvSpPr>
        <p:spPr>
          <a:xfrm>
            <a:off x="1132976" y="1198856"/>
            <a:ext cx="7425928" cy="768171"/>
          </a:xfrm>
          <a:custGeom>
            <a:avLst/>
            <a:gdLst>
              <a:gd name="connsiteX0" fmla="*/ 0 w 7425928"/>
              <a:gd name="connsiteY0" fmla="*/ 0 h 1008726"/>
              <a:gd name="connsiteX1" fmla="*/ 7425928 w 7425928"/>
              <a:gd name="connsiteY1" fmla="*/ 0 h 1008726"/>
              <a:gd name="connsiteX2" fmla="*/ 7425928 w 7425928"/>
              <a:gd name="connsiteY2" fmla="*/ 1008726 h 1008726"/>
              <a:gd name="connsiteX3" fmla="*/ 0 w 7425928"/>
              <a:gd name="connsiteY3" fmla="*/ 1008726 h 1008726"/>
              <a:gd name="connsiteX4" fmla="*/ 0 w 7425928"/>
              <a:gd name="connsiteY4" fmla="*/ 0 h 10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5928" h="1008726">
                <a:moveTo>
                  <a:pt x="0" y="0"/>
                </a:moveTo>
                <a:lnTo>
                  <a:pt x="7425928" y="0"/>
                </a:lnTo>
                <a:lnTo>
                  <a:pt x="7425928" y="1008726"/>
                </a:lnTo>
                <a:lnTo>
                  <a:pt x="0" y="1008726"/>
                </a:lnTo>
                <a:lnTo>
                  <a:pt x="0" y="0"/>
                </a:lnTo>
                <a:close/>
              </a:path>
            </a:pathLst>
          </a:custGeom>
          <a:solidFill>
            <a:srgbClr val="4886FC">
              <a:alpha val="70000"/>
            </a:srgbClr>
          </a:solidFill>
          <a:ln w="38100">
            <a:solidFill>
              <a:schemeClr val="bg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4800" kern="1200" dirty="0"/>
              <a:t>Gateway</a:t>
            </a:r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0A1F5B82-6450-486C-AB87-EA36E850150B}"/>
              </a:ext>
            </a:extLst>
          </p:cNvPr>
          <p:cNvSpPr/>
          <p:nvPr/>
        </p:nvSpPr>
        <p:spPr>
          <a:xfrm>
            <a:off x="3637429" y="2029320"/>
            <a:ext cx="2430495" cy="836788"/>
          </a:xfrm>
          <a:custGeom>
            <a:avLst/>
            <a:gdLst>
              <a:gd name="connsiteX0" fmla="*/ 0 w 7425928"/>
              <a:gd name="connsiteY0" fmla="*/ 0 h 1008726"/>
              <a:gd name="connsiteX1" fmla="*/ 7425928 w 7425928"/>
              <a:gd name="connsiteY1" fmla="*/ 0 h 1008726"/>
              <a:gd name="connsiteX2" fmla="*/ 7425928 w 7425928"/>
              <a:gd name="connsiteY2" fmla="*/ 1008726 h 1008726"/>
              <a:gd name="connsiteX3" fmla="*/ 0 w 7425928"/>
              <a:gd name="connsiteY3" fmla="*/ 1008726 h 1008726"/>
              <a:gd name="connsiteX4" fmla="*/ 0 w 7425928"/>
              <a:gd name="connsiteY4" fmla="*/ 0 h 10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5928" h="1008726">
                <a:moveTo>
                  <a:pt x="0" y="0"/>
                </a:moveTo>
                <a:lnTo>
                  <a:pt x="7425928" y="0"/>
                </a:lnTo>
                <a:lnTo>
                  <a:pt x="7425928" y="1008726"/>
                </a:lnTo>
                <a:lnTo>
                  <a:pt x="0" y="10087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  <a:alpha val="70000"/>
            </a:schemeClr>
          </a:solidFill>
          <a:ln w="38100">
            <a:solidFill>
              <a:schemeClr val="bg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 err="1"/>
              <a:t>Alert</a:t>
            </a:r>
            <a:r>
              <a:rPr lang="es-ES" sz="2400" kern="1200" dirty="0"/>
              <a:t> Manager</a:t>
            </a: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894E3DB0-60E3-4D7F-BC80-49A946308455}"/>
              </a:ext>
            </a:extLst>
          </p:cNvPr>
          <p:cNvSpPr/>
          <p:nvPr/>
        </p:nvSpPr>
        <p:spPr>
          <a:xfrm>
            <a:off x="6141883" y="2029320"/>
            <a:ext cx="2417022" cy="836788"/>
          </a:xfrm>
          <a:custGeom>
            <a:avLst/>
            <a:gdLst>
              <a:gd name="connsiteX0" fmla="*/ 0 w 7425928"/>
              <a:gd name="connsiteY0" fmla="*/ 0 h 1008726"/>
              <a:gd name="connsiteX1" fmla="*/ 7425928 w 7425928"/>
              <a:gd name="connsiteY1" fmla="*/ 0 h 1008726"/>
              <a:gd name="connsiteX2" fmla="*/ 7425928 w 7425928"/>
              <a:gd name="connsiteY2" fmla="*/ 1008726 h 1008726"/>
              <a:gd name="connsiteX3" fmla="*/ 0 w 7425928"/>
              <a:gd name="connsiteY3" fmla="*/ 1008726 h 1008726"/>
              <a:gd name="connsiteX4" fmla="*/ 0 w 7425928"/>
              <a:gd name="connsiteY4" fmla="*/ 0 h 10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5928" h="1008726">
                <a:moveTo>
                  <a:pt x="0" y="0"/>
                </a:moveTo>
                <a:lnTo>
                  <a:pt x="7425928" y="0"/>
                </a:lnTo>
                <a:lnTo>
                  <a:pt x="7425928" y="1008726"/>
                </a:lnTo>
                <a:lnTo>
                  <a:pt x="0" y="1008726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70000"/>
            </a:srgbClr>
          </a:solidFill>
          <a:ln w="38100">
            <a:solidFill>
              <a:schemeClr val="bg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 err="1"/>
              <a:t>Watchdog</a:t>
            </a:r>
            <a:endParaRPr lang="es-ES" sz="2400" kern="1200" dirty="0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9144D4E8-4D75-4A15-BD2D-020C1E07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968707"/>
            <a:ext cx="868680" cy="868680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F6B2A06-896A-43B4-981A-0C5E90C93A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5" r="7327" b="33201"/>
          <a:stretch/>
        </p:blipFill>
        <p:spPr>
          <a:xfrm>
            <a:off x="6701790" y="4102599"/>
            <a:ext cx="800100" cy="581744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366941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se ha hecho en este TFG?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95;p15">
            <a:extLst>
              <a:ext uri="{FF2B5EF4-FFF2-40B4-BE49-F238E27FC236}">
                <a16:creationId xmlns:a16="http://schemas.microsoft.com/office/drawing/2014/main" id="{B58FC6DC-F53D-4433-A72C-286EEBDB32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alcanzados y metodología seguida.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50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Principales objetivos alcanzados</a:t>
            </a:r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2506A6B-9C25-4ECB-844E-7425775B7770}"/>
              </a:ext>
            </a:extLst>
          </p:cNvPr>
          <p:cNvSpPr txBox="1"/>
          <p:nvPr/>
        </p:nvSpPr>
        <p:spPr>
          <a:xfrm>
            <a:off x="1401002" y="1343890"/>
            <a:ext cx="63869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F3F3F3"/>
                </a:solidFill>
                <a:latin typeface="Quicksand"/>
                <a:sym typeface="Quicksand"/>
              </a:rPr>
              <a:t>Se ha instalado </a:t>
            </a:r>
            <a:r>
              <a:rPr lang="es-ES" sz="1800" dirty="0" err="1">
                <a:solidFill>
                  <a:srgbClr val="F3F3F3"/>
                </a:solidFill>
                <a:latin typeface="Quicksand"/>
                <a:sym typeface="Quicksand"/>
              </a:rPr>
              <a:t>OpenFaaS</a:t>
            </a:r>
            <a:r>
              <a:rPr lang="es-ES" sz="1800" dirty="0">
                <a:solidFill>
                  <a:srgbClr val="F3F3F3"/>
                </a:solidFill>
                <a:latin typeface="Quicksand"/>
                <a:sym typeface="Quicksand"/>
              </a:rPr>
              <a:t> en un clúster de Kubernetes utilizando el proveedor </a:t>
            </a:r>
            <a:r>
              <a:rPr lang="es-ES" sz="1800" dirty="0" err="1">
                <a:solidFill>
                  <a:srgbClr val="F3F3F3"/>
                </a:solidFill>
                <a:latin typeface="Quicksand"/>
                <a:sym typeface="Quicksand"/>
              </a:rPr>
              <a:t>cloud</a:t>
            </a:r>
            <a:r>
              <a:rPr lang="es-ES" sz="1800" dirty="0">
                <a:solidFill>
                  <a:srgbClr val="F3F3F3"/>
                </a:solidFill>
                <a:latin typeface="Quicksand"/>
                <a:sym typeface="Quicksand"/>
              </a:rPr>
              <a:t> </a:t>
            </a:r>
            <a:r>
              <a:rPr lang="es-ES" sz="1800" dirty="0" err="1">
                <a:solidFill>
                  <a:srgbClr val="F3F3F3"/>
                </a:solidFill>
                <a:latin typeface="Quicksand"/>
                <a:sym typeface="Quicksand"/>
              </a:rPr>
              <a:t>DigitalOcean</a:t>
            </a:r>
            <a:r>
              <a:rPr lang="es-ES" sz="1800" dirty="0">
                <a:solidFill>
                  <a:srgbClr val="F3F3F3"/>
                </a:solidFill>
                <a:latin typeface="Quicksand"/>
                <a:sym typeface="Quicksand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F3F3F3"/>
              </a:solidFill>
              <a:latin typeface="Quicksand"/>
              <a:sym typeface="Quicksand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F3F3F3"/>
                </a:solidFill>
                <a:latin typeface="Quicksand"/>
                <a:sym typeface="Quicksand"/>
              </a:rPr>
              <a:t>Se ha desarrollado una aplicación con un back-end Serverless y se ha desplegado en el clúster.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F3F3F3"/>
              </a:solidFill>
              <a:latin typeface="Quicksand"/>
              <a:sym typeface="Quicksand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F3F3F3"/>
                </a:solidFill>
                <a:latin typeface="Quicksand"/>
                <a:sym typeface="Quicksand"/>
              </a:rPr>
              <a:t>Se ha instalado un sistema de monitorización usando Grafana y Prometheus.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F3F3F3"/>
              </a:solidFill>
              <a:latin typeface="Quicksand"/>
              <a:sym typeface="Quicksand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F3F3F3"/>
                </a:solidFill>
                <a:latin typeface="Quicksand"/>
                <a:sym typeface="Quicksand"/>
              </a:rPr>
              <a:t>Se han diseñado casos de estudio para ver como afectan las configuraciones del orquestador en el rendimiento de la aplicación.</a:t>
            </a:r>
          </a:p>
          <a:p>
            <a:endParaRPr lang="es-ES" sz="1800" dirty="0">
              <a:solidFill>
                <a:srgbClr val="F3F3F3"/>
              </a:solidFill>
              <a:latin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Metodología</a:t>
            </a:r>
            <a:endParaRPr sz="24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165475" y="1249820"/>
            <a:ext cx="34518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300" b="1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Experimentación en la Ing. Del Software</a:t>
            </a:r>
            <a:endParaRPr lang="es-ES" sz="13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Seguida para el diseño y ejecución de las pruebas de rendimiento.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lvl="1" indent="-171450">
              <a:spcBef>
                <a:spcPts val="600"/>
              </a:spcBef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Revisión de la documentación previa.</a:t>
            </a:r>
          </a:p>
          <a:p>
            <a:pPr marL="171450" lvl="1" indent="-171450">
              <a:spcBef>
                <a:spcPts val="600"/>
              </a:spcBef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Diseño de los casos de estudio que se consideran interesantes.</a:t>
            </a:r>
          </a:p>
          <a:p>
            <a:pPr marL="171450" lvl="1" indent="-171450">
              <a:spcBef>
                <a:spcPts val="600"/>
              </a:spcBef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 establecen mediciones y resultados esperados.</a:t>
            </a:r>
          </a:p>
          <a:p>
            <a:pPr marL="171450" lvl="1" indent="-171450">
              <a:spcBef>
                <a:spcPts val="600"/>
              </a:spcBef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Realización de la prueba o el experimento.</a:t>
            </a:r>
          </a:p>
          <a:p>
            <a:pPr marL="171450" lvl="1" indent="-171450">
              <a:spcBef>
                <a:spcPts val="600"/>
              </a:spcBef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En función de los resultados obtenidos se diseñan mas pruebas.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5117842" y="1249820"/>
            <a:ext cx="36024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300" b="1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Desarrollo en cascada</a:t>
            </a:r>
            <a:endParaRPr sz="13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Para la parte de desarrollo de la aplicación, tanto del back-end como del front-end.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1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Captura previa de los requisitos.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Diseño de la aplicación.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Implementación.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Verificación.</a:t>
            </a:r>
            <a:endParaRPr sz="1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5853626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1415</Words>
  <Application>Microsoft Office PowerPoint</Application>
  <PresentationFormat>Presentación en pantalla (16:9)</PresentationFormat>
  <Paragraphs>386</Paragraphs>
  <Slides>47</Slides>
  <Notes>32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Quicksand</vt:lpstr>
      <vt:lpstr>Courier New</vt:lpstr>
      <vt:lpstr>Cambria Math</vt:lpstr>
      <vt:lpstr>Calibri</vt:lpstr>
      <vt:lpstr>Arial</vt:lpstr>
      <vt:lpstr>Eleanor template</vt:lpstr>
      <vt:lpstr>1_Eleanor template</vt:lpstr>
      <vt:lpstr>Evaluación de las Políticas de Orquestación en el Rendimiento de las Aplicaciones Serverless</vt:lpstr>
      <vt:lpstr>Índice</vt:lpstr>
      <vt:lpstr>¿Qué es Serverless?</vt:lpstr>
      <vt:lpstr>Algunas plataformas de Serverless</vt:lpstr>
      <vt:lpstr>OpenFaaS</vt:lpstr>
      <vt:lpstr>Módulos de OpenFaas</vt:lpstr>
      <vt:lpstr>¿Qué se ha hecho en este TFG?</vt:lpstr>
      <vt:lpstr>Principales objetivos alcanzados</vt:lpstr>
      <vt:lpstr>Metodología</vt:lpstr>
      <vt:lpstr>Escalado de las aplicaciones</vt:lpstr>
      <vt:lpstr>Escalado de aplicaciones clásico</vt:lpstr>
      <vt:lpstr>Escalado de aplicaciones en contenedores</vt:lpstr>
      <vt:lpstr>Escalado Automático</vt:lpstr>
      <vt:lpstr>Escalado automático</vt:lpstr>
      <vt:lpstr>Kubernetes Horizontal Pod Autoscaler</vt:lpstr>
      <vt:lpstr>Kubernetes Vertical Pod Autoscaler</vt:lpstr>
      <vt:lpstr>Evaluación de los casos de estudio</vt:lpstr>
      <vt:lpstr>Casos de estudio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Comparativa Autoescalados</vt:lpstr>
      <vt:lpstr>Comparativa Autoescalados</vt:lpstr>
      <vt:lpstr>Comparativa Autoescalados</vt:lpstr>
      <vt:lpstr>Comparativa Autoescalados</vt:lpstr>
      <vt:lpstr>Comparativa Autoescalados</vt:lpstr>
      <vt:lpstr>Comparativa Autoescalados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Respecto a OpenFaaS</vt:lpstr>
      <vt:lpstr>Respecto a serverless</vt:lpstr>
      <vt:lpstr>Vídeo DEMO</vt:lpstr>
      <vt:lpstr>Evaluación de las Políticas de Orquestación en el Rendimiento de las Aplicaciones Serverless</vt:lpstr>
      <vt:lpstr>Agradecimientos y créditos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de las Políticas de Orquestacion en el Rendimiento de las Aplicaciones Serverles</dc:title>
  <cp:lastModifiedBy>Adrian Camacho Herrera</cp:lastModifiedBy>
  <cp:revision>79</cp:revision>
  <dcterms:modified xsi:type="dcterms:W3CDTF">2021-10-12T10:53:04Z</dcterms:modified>
</cp:coreProperties>
</file>